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96" r:id="rId2"/>
    <p:sldMasterId id="2147483915" r:id="rId3"/>
    <p:sldMasterId id="2147483928" r:id="rId4"/>
    <p:sldMasterId id="2147483946" r:id="rId5"/>
  </p:sldMasterIdLst>
  <p:notesMasterIdLst>
    <p:notesMasterId r:id="rId63"/>
  </p:notesMasterIdLst>
  <p:handoutMasterIdLst>
    <p:handoutMasterId r:id="rId64"/>
  </p:handoutMasterIdLst>
  <p:sldIdLst>
    <p:sldId id="333" r:id="rId6"/>
    <p:sldId id="296" r:id="rId7"/>
    <p:sldId id="354" r:id="rId8"/>
    <p:sldId id="334" r:id="rId9"/>
    <p:sldId id="297" r:id="rId10"/>
    <p:sldId id="355" r:id="rId11"/>
    <p:sldId id="335" r:id="rId12"/>
    <p:sldId id="298" r:id="rId13"/>
    <p:sldId id="299" r:id="rId14"/>
    <p:sldId id="336" r:id="rId15"/>
    <p:sldId id="301" r:id="rId16"/>
    <p:sldId id="337" r:id="rId17"/>
    <p:sldId id="338" r:id="rId18"/>
    <p:sldId id="302" r:id="rId19"/>
    <p:sldId id="303" r:id="rId20"/>
    <p:sldId id="304" r:id="rId21"/>
    <p:sldId id="361" r:id="rId22"/>
    <p:sldId id="306" r:id="rId23"/>
    <p:sldId id="307" r:id="rId24"/>
    <p:sldId id="308" r:id="rId25"/>
    <p:sldId id="310" r:id="rId26"/>
    <p:sldId id="357" r:id="rId27"/>
    <p:sldId id="339" r:id="rId28"/>
    <p:sldId id="311" r:id="rId29"/>
    <p:sldId id="340" r:id="rId30"/>
    <p:sldId id="312" r:id="rId31"/>
    <p:sldId id="313" r:id="rId32"/>
    <p:sldId id="341" r:id="rId33"/>
    <p:sldId id="314" r:id="rId34"/>
    <p:sldId id="343" r:id="rId35"/>
    <p:sldId id="315" r:id="rId36"/>
    <p:sldId id="317" r:id="rId37"/>
    <p:sldId id="342" r:id="rId38"/>
    <p:sldId id="344" r:id="rId39"/>
    <p:sldId id="345" r:id="rId40"/>
    <p:sldId id="346" r:id="rId41"/>
    <p:sldId id="359" r:id="rId42"/>
    <p:sldId id="318" r:id="rId43"/>
    <p:sldId id="348" r:id="rId44"/>
    <p:sldId id="349" r:id="rId45"/>
    <p:sldId id="347" r:id="rId46"/>
    <p:sldId id="319" r:id="rId47"/>
    <p:sldId id="350" r:id="rId48"/>
    <p:sldId id="320" r:id="rId49"/>
    <p:sldId id="351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52" r:id="rId58"/>
    <p:sldId id="328" r:id="rId59"/>
    <p:sldId id="353" r:id="rId60"/>
    <p:sldId id="360" r:id="rId61"/>
    <p:sldId id="329" r:id="rId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101FF"/>
    <a:srgbClr val="E6E6E6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9" autoAdjust="0"/>
    <p:restoredTop sz="94660"/>
  </p:normalViewPr>
  <p:slideViewPr>
    <p:cSldViewPr>
      <p:cViewPr varScale="1">
        <p:scale>
          <a:sx n="115" d="100"/>
          <a:sy n="115" d="100"/>
        </p:scale>
        <p:origin x="136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603a8c913afc2857" providerId="LiveId" clId="{6BCE552D-91E5-4994-B707-659905C1B99D}"/>
    <pc:docChg chg="undo redo custSel addSld delSld modSld">
      <pc:chgData name="" userId="603a8c913afc2857" providerId="LiveId" clId="{6BCE552D-91E5-4994-B707-659905C1B99D}" dt="2021-10-05T08:10:10.526" v="284" actId="6549"/>
      <pc:docMkLst>
        <pc:docMk/>
      </pc:docMkLst>
      <pc:sldChg chg="addSp delSp">
        <pc:chgData name="" userId="603a8c913afc2857" providerId="LiveId" clId="{6BCE552D-91E5-4994-B707-659905C1B99D}" dt="2021-09-30T01:22:21.354" v="18" actId="478"/>
        <pc:sldMkLst>
          <pc:docMk/>
          <pc:sldMk cId="815525895" sldId="299"/>
        </pc:sldMkLst>
        <pc:inkChg chg="add del">
          <ac:chgData name="" userId="603a8c913afc2857" providerId="LiveId" clId="{6BCE552D-91E5-4994-B707-659905C1B99D}" dt="2021-09-30T01:22:00.657" v="14"/>
          <ac:inkMkLst>
            <pc:docMk/>
            <pc:sldMk cId="815525895" sldId="299"/>
            <ac:inkMk id="7" creationId="{9E0DD32C-495E-4011-A3BD-9CA2D54EEB7C}"/>
          </ac:inkMkLst>
        </pc:inkChg>
        <pc:inkChg chg="add del">
          <ac:chgData name="" userId="603a8c913afc2857" providerId="LiveId" clId="{6BCE552D-91E5-4994-B707-659905C1B99D}" dt="2021-09-30T01:22:20.141" v="17" actId="478"/>
          <ac:inkMkLst>
            <pc:docMk/>
            <pc:sldMk cId="815525895" sldId="299"/>
            <ac:inkMk id="8" creationId="{3610DD98-AB68-4D69-A456-C3BDB89CA6BB}"/>
          </ac:inkMkLst>
        </pc:inkChg>
        <pc:inkChg chg="add del">
          <ac:chgData name="" userId="603a8c913afc2857" providerId="LiveId" clId="{6BCE552D-91E5-4994-B707-659905C1B99D}" dt="2021-09-30T01:22:00.657" v="14"/>
          <ac:inkMkLst>
            <pc:docMk/>
            <pc:sldMk cId="815525895" sldId="299"/>
            <ac:inkMk id="9" creationId="{9ADE8132-C5DD-472E-8C6C-207B5293CAF1}"/>
          </ac:inkMkLst>
        </pc:inkChg>
        <pc:inkChg chg="add">
          <ac:chgData name="" userId="603a8c913afc2857" providerId="LiveId" clId="{6BCE552D-91E5-4994-B707-659905C1B99D}" dt="2021-09-30T01:21:56.302" v="12"/>
          <ac:inkMkLst>
            <pc:docMk/>
            <pc:sldMk cId="815525895" sldId="299"/>
            <ac:inkMk id="13" creationId="{C189338A-5F80-46E9-900C-399CB380E3A7}"/>
          </ac:inkMkLst>
        </pc:inkChg>
        <pc:inkChg chg="add del">
          <ac:chgData name="" userId="603a8c913afc2857" providerId="LiveId" clId="{6BCE552D-91E5-4994-B707-659905C1B99D}" dt="2021-09-30T01:22:00.657" v="14"/>
          <ac:inkMkLst>
            <pc:docMk/>
            <pc:sldMk cId="815525895" sldId="299"/>
            <ac:inkMk id="14" creationId="{256055BC-A407-415C-82CE-971DD9EAB08E}"/>
          </ac:inkMkLst>
        </pc:inkChg>
        <pc:inkChg chg="add del">
          <ac:chgData name="" userId="603a8c913afc2857" providerId="LiveId" clId="{6BCE552D-91E5-4994-B707-659905C1B99D}" dt="2021-09-30T01:22:18.440" v="16" actId="478"/>
          <ac:inkMkLst>
            <pc:docMk/>
            <pc:sldMk cId="815525895" sldId="299"/>
            <ac:inkMk id="15" creationId="{D6C0CA1A-0276-4DE1-955D-8F0819217DC0}"/>
          </ac:inkMkLst>
        </pc:inkChg>
        <pc:inkChg chg="add del">
          <ac:chgData name="" userId="603a8c913afc2857" providerId="LiveId" clId="{6BCE552D-91E5-4994-B707-659905C1B99D}" dt="2021-09-30T01:22:21.354" v="18" actId="478"/>
          <ac:inkMkLst>
            <pc:docMk/>
            <pc:sldMk cId="815525895" sldId="299"/>
            <ac:inkMk id="17" creationId="{50E6AD40-0441-4DF1-88FA-A670CB445717}"/>
          </ac:inkMkLst>
        </pc:inkChg>
      </pc:sldChg>
      <pc:sldChg chg="addSp delSp">
        <pc:chgData name="" userId="603a8c913afc2857" providerId="LiveId" clId="{6BCE552D-91E5-4994-B707-659905C1B99D}" dt="2021-09-30T02:42:33.637" v="44" actId="478"/>
        <pc:sldMkLst>
          <pc:docMk/>
          <pc:sldMk cId="815525895" sldId="302"/>
        </pc:sldMkLst>
        <pc:picChg chg="add del">
          <ac:chgData name="" userId="603a8c913afc2857" providerId="LiveId" clId="{6BCE552D-91E5-4994-B707-659905C1B99D}" dt="2021-09-30T02:42:25.807" v="42" actId="478"/>
          <ac:picMkLst>
            <pc:docMk/>
            <pc:sldMk cId="815525895" sldId="302"/>
            <ac:picMk id="8" creationId="{00000000-0000-0000-0000-000000000000}"/>
          </ac:picMkLst>
        </pc:picChg>
        <pc:inkChg chg="add del">
          <ac:chgData name="" userId="603a8c913afc2857" providerId="LiveId" clId="{6BCE552D-91E5-4994-B707-659905C1B99D}" dt="2021-09-30T02:41:49.057" v="25"/>
          <ac:inkMkLst>
            <pc:docMk/>
            <pc:sldMk cId="815525895" sldId="302"/>
            <ac:inkMk id="7" creationId="{77C77561-069D-4F3F-8887-1F1F2CBF1937}"/>
          </ac:inkMkLst>
        </pc:inkChg>
        <pc:inkChg chg="add del">
          <ac:chgData name="" userId="603a8c913afc2857" providerId="LiveId" clId="{6BCE552D-91E5-4994-B707-659905C1B99D}" dt="2021-09-30T02:41:49.057" v="25"/>
          <ac:inkMkLst>
            <pc:docMk/>
            <pc:sldMk cId="815525895" sldId="302"/>
            <ac:inkMk id="11" creationId="{8E343637-7E4D-42BC-BA5C-2258450C834C}"/>
          </ac:inkMkLst>
        </pc:inkChg>
        <pc:inkChg chg="add del">
          <ac:chgData name="" userId="603a8c913afc2857" providerId="LiveId" clId="{6BCE552D-91E5-4994-B707-659905C1B99D}" dt="2021-09-30T02:42:33.637" v="44" actId="478"/>
          <ac:inkMkLst>
            <pc:docMk/>
            <pc:sldMk cId="815525895" sldId="302"/>
            <ac:inkMk id="12" creationId="{C457EF98-269C-4024-AC6F-AD663FFEC185}"/>
          </ac:inkMkLst>
        </pc:inkChg>
        <pc:inkChg chg="add del">
          <ac:chgData name="" userId="603a8c913afc2857" providerId="LiveId" clId="{6BCE552D-91E5-4994-B707-659905C1B99D}" dt="2021-09-30T02:42:33.637" v="44" actId="478"/>
          <ac:inkMkLst>
            <pc:docMk/>
            <pc:sldMk cId="815525895" sldId="302"/>
            <ac:inkMk id="13" creationId="{1AD2EE45-004B-4877-9F6D-6472695A7902}"/>
          </ac:inkMkLst>
        </pc:inkChg>
        <pc:inkChg chg="add del">
          <ac:chgData name="" userId="603a8c913afc2857" providerId="LiveId" clId="{6BCE552D-91E5-4994-B707-659905C1B99D}" dt="2021-09-30T02:42:01.031" v="30"/>
          <ac:inkMkLst>
            <pc:docMk/>
            <pc:sldMk cId="815525895" sldId="302"/>
            <ac:inkMk id="14" creationId="{B926A98D-7092-4EA9-9D36-BF5C3471C1A3}"/>
          </ac:inkMkLst>
        </pc:inkChg>
        <pc:inkChg chg="add del">
          <ac:chgData name="" userId="603a8c913afc2857" providerId="LiveId" clId="{6BCE552D-91E5-4994-B707-659905C1B99D}" dt="2021-09-30T02:42:33.637" v="44" actId="478"/>
          <ac:inkMkLst>
            <pc:docMk/>
            <pc:sldMk cId="815525895" sldId="302"/>
            <ac:inkMk id="15" creationId="{23BE781F-C6D0-40B7-904D-6B6174CD6856}"/>
          </ac:inkMkLst>
        </pc:inkChg>
        <pc:inkChg chg="add del">
          <ac:chgData name="" userId="603a8c913afc2857" providerId="LiveId" clId="{6BCE552D-91E5-4994-B707-659905C1B99D}" dt="2021-09-30T02:42:01.031" v="30"/>
          <ac:inkMkLst>
            <pc:docMk/>
            <pc:sldMk cId="815525895" sldId="302"/>
            <ac:inkMk id="16" creationId="{F19C8B34-1B44-432F-953D-37268F0A7A84}"/>
          </ac:inkMkLst>
        </pc:inkChg>
        <pc:inkChg chg="add del">
          <ac:chgData name="" userId="603a8c913afc2857" providerId="LiveId" clId="{6BCE552D-91E5-4994-B707-659905C1B99D}" dt="2021-09-30T02:42:28.478" v="43" actId="478"/>
          <ac:inkMkLst>
            <pc:docMk/>
            <pc:sldMk cId="815525895" sldId="302"/>
            <ac:inkMk id="17" creationId="{0C5126A8-A578-40BB-BEC4-F33840C80722}"/>
          </ac:inkMkLst>
        </pc:inkChg>
        <pc:inkChg chg="add del">
          <ac:chgData name="" userId="603a8c913afc2857" providerId="LiveId" clId="{6BCE552D-91E5-4994-B707-659905C1B99D}" dt="2021-09-30T02:42:01.031" v="30"/>
          <ac:inkMkLst>
            <pc:docMk/>
            <pc:sldMk cId="815525895" sldId="302"/>
            <ac:inkMk id="18" creationId="{C13EF854-ECC4-4974-A982-4CBE0F662399}"/>
          </ac:inkMkLst>
        </pc:inkChg>
        <pc:inkChg chg="add del">
          <ac:chgData name="" userId="603a8c913afc2857" providerId="LiveId" clId="{6BCE552D-91E5-4994-B707-659905C1B99D}" dt="2021-09-30T02:42:22.086" v="40" actId="478"/>
          <ac:inkMkLst>
            <pc:docMk/>
            <pc:sldMk cId="815525895" sldId="302"/>
            <ac:inkMk id="19" creationId="{62645E96-02C5-46F2-8B25-4265C839E8F4}"/>
          </ac:inkMkLst>
        </pc:inkChg>
        <pc:inkChg chg="add del">
          <ac:chgData name="" userId="603a8c913afc2857" providerId="LiveId" clId="{6BCE552D-91E5-4994-B707-659905C1B99D}" dt="2021-09-30T02:42:01.031" v="30"/>
          <ac:inkMkLst>
            <pc:docMk/>
            <pc:sldMk cId="815525895" sldId="302"/>
            <ac:inkMk id="20" creationId="{E04AA63A-B9FA-4F26-B609-71D731899271}"/>
          </ac:inkMkLst>
        </pc:inkChg>
        <pc:inkChg chg="add del">
          <ac:chgData name="" userId="603a8c913afc2857" providerId="LiveId" clId="{6BCE552D-91E5-4994-B707-659905C1B99D}" dt="2021-09-30T02:42:33.637" v="44" actId="478"/>
          <ac:inkMkLst>
            <pc:docMk/>
            <pc:sldMk cId="815525895" sldId="302"/>
            <ac:inkMk id="21" creationId="{02C56FBC-FA21-45F5-B962-6AEA258378E7}"/>
          </ac:inkMkLst>
        </pc:inkChg>
        <pc:inkChg chg="add del">
          <ac:chgData name="" userId="603a8c913afc2857" providerId="LiveId" clId="{6BCE552D-91E5-4994-B707-659905C1B99D}" dt="2021-09-30T02:42:21.056" v="39" actId="478"/>
          <ac:inkMkLst>
            <pc:docMk/>
            <pc:sldMk cId="815525895" sldId="302"/>
            <ac:inkMk id="22" creationId="{EB5CFF82-14B5-42CB-9FFE-0CD96A533EF0}"/>
          </ac:inkMkLst>
        </pc:inkChg>
        <pc:inkChg chg="add del">
          <ac:chgData name="" userId="603a8c913afc2857" providerId="LiveId" clId="{6BCE552D-91E5-4994-B707-659905C1B99D}" dt="2021-09-30T02:42:07.358" v="34"/>
          <ac:inkMkLst>
            <pc:docMk/>
            <pc:sldMk cId="815525895" sldId="302"/>
            <ac:inkMk id="23" creationId="{E035FFC5-0816-401C-8266-D9821B551662}"/>
          </ac:inkMkLst>
        </pc:inkChg>
        <pc:inkChg chg="add del">
          <ac:chgData name="" userId="603a8c913afc2857" providerId="LiveId" clId="{6BCE552D-91E5-4994-B707-659905C1B99D}" dt="2021-09-30T02:42:07.358" v="34"/>
          <ac:inkMkLst>
            <pc:docMk/>
            <pc:sldMk cId="815525895" sldId="302"/>
            <ac:inkMk id="24" creationId="{71E4C1A1-56DD-469F-AF79-5FCF0A5438E0}"/>
          </ac:inkMkLst>
        </pc:inkChg>
        <pc:inkChg chg="add del">
          <ac:chgData name="" userId="603a8c913afc2857" providerId="LiveId" clId="{6BCE552D-91E5-4994-B707-659905C1B99D}" dt="2021-09-30T02:42:07.358" v="34"/>
          <ac:inkMkLst>
            <pc:docMk/>
            <pc:sldMk cId="815525895" sldId="302"/>
            <ac:inkMk id="25" creationId="{CDB5FAF9-71B7-43F8-941F-2DE49A56C93B}"/>
          </ac:inkMkLst>
        </pc:inkChg>
        <pc:inkChg chg="add del">
          <ac:chgData name="" userId="603a8c913afc2857" providerId="LiveId" clId="{6BCE552D-91E5-4994-B707-659905C1B99D}" dt="2021-09-30T02:42:09.611" v="37"/>
          <ac:inkMkLst>
            <pc:docMk/>
            <pc:sldMk cId="815525895" sldId="302"/>
            <ac:inkMk id="26" creationId="{8760AAB8-9F76-42C5-AA59-10B46BF8209D}"/>
          </ac:inkMkLst>
        </pc:inkChg>
        <pc:inkChg chg="add del">
          <ac:chgData name="" userId="603a8c913afc2857" providerId="LiveId" clId="{6BCE552D-91E5-4994-B707-659905C1B99D}" dt="2021-09-30T02:42:09.611" v="37"/>
          <ac:inkMkLst>
            <pc:docMk/>
            <pc:sldMk cId="815525895" sldId="302"/>
            <ac:inkMk id="27" creationId="{92299FF1-D692-48F8-985E-90FCD2FB21FD}"/>
          </ac:inkMkLst>
        </pc:inkChg>
        <pc:inkChg chg="add del">
          <ac:chgData name="" userId="603a8c913afc2857" providerId="LiveId" clId="{6BCE552D-91E5-4994-B707-659905C1B99D}" dt="2021-09-30T02:42:09.611" v="37"/>
          <ac:inkMkLst>
            <pc:docMk/>
            <pc:sldMk cId="815525895" sldId="302"/>
            <ac:inkMk id="28" creationId="{02022B4A-F4E8-47B4-9A59-D1F6A04B5B78}"/>
          </ac:inkMkLst>
        </pc:inkChg>
        <pc:inkChg chg="add del">
          <ac:chgData name="" userId="603a8c913afc2857" providerId="LiveId" clId="{6BCE552D-91E5-4994-B707-659905C1B99D}" dt="2021-09-30T02:42:19.168" v="38" actId="478"/>
          <ac:inkMkLst>
            <pc:docMk/>
            <pc:sldMk cId="815525895" sldId="302"/>
            <ac:inkMk id="29" creationId="{0180EBC8-0A26-48A5-8904-65A42D41E147}"/>
          </ac:inkMkLst>
        </pc:inkChg>
      </pc:sldChg>
      <pc:sldChg chg="addSp delSp modSp">
        <pc:chgData name="" userId="603a8c913afc2857" providerId="LiveId" clId="{6BCE552D-91E5-4994-B707-659905C1B99D}" dt="2021-10-05T08:10:10.526" v="284" actId="6549"/>
        <pc:sldMkLst>
          <pc:docMk/>
          <pc:sldMk cId="815525895" sldId="303"/>
        </pc:sldMkLst>
        <pc:spChg chg="mod">
          <ac:chgData name="" userId="603a8c913afc2857" providerId="LiveId" clId="{6BCE552D-91E5-4994-B707-659905C1B99D}" dt="2021-10-05T08:10:10.526" v="284" actId="6549"/>
          <ac:spMkLst>
            <pc:docMk/>
            <pc:sldMk cId="815525895" sldId="303"/>
            <ac:spMk id="6" creationId="{00000000-0000-0000-0000-000000000000}"/>
          </ac:spMkLst>
        </pc:spChg>
        <pc:picChg chg="mod">
          <ac:chgData name="" userId="603a8c913afc2857" providerId="LiveId" clId="{6BCE552D-91E5-4994-B707-659905C1B99D}" dt="2021-09-30T05:32:09.980" v="45" actId="1076"/>
          <ac:picMkLst>
            <pc:docMk/>
            <pc:sldMk cId="815525895" sldId="303"/>
            <ac:picMk id="17410" creationId="{00000000-0000-0000-0000-000000000000}"/>
          </ac:picMkLst>
        </pc:picChg>
        <pc:inkChg chg="add del">
          <ac:chgData name="" userId="603a8c913afc2857" providerId="LiveId" clId="{6BCE552D-91E5-4994-B707-659905C1B99D}" dt="2021-09-30T05:32:46.945" v="54"/>
          <ac:inkMkLst>
            <pc:docMk/>
            <pc:sldMk cId="815525895" sldId="303"/>
            <ac:inkMk id="7" creationId="{2F4892F5-6CBB-4FB0-96FD-A2912D27C019}"/>
          </ac:inkMkLst>
        </pc:inkChg>
        <pc:inkChg chg="add del">
          <ac:chgData name="" userId="603a8c913afc2857" providerId="LiveId" clId="{6BCE552D-91E5-4994-B707-659905C1B99D}" dt="2021-09-30T05:33:21.830" v="72" actId="478"/>
          <ac:inkMkLst>
            <pc:docMk/>
            <pc:sldMk cId="815525895" sldId="303"/>
            <ac:inkMk id="10" creationId="{D08AEF57-1F3E-4DEF-8753-4A3DF5C61576}"/>
          </ac:inkMkLst>
        </pc:inkChg>
        <pc:inkChg chg="add del">
          <ac:chgData name="" userId="603a8c913afc2857" providerId="LiveId" clId="{6BCE552D-91E5-4994-B707-659905C1B99D}" dt="2021-09-30T05:32:46.945" v="54"/>
          <ac:inkMkLst>
            <pc:docMk/>
            <pc:sldMk cId="815525895" sldId="303"/>
            <ac:inkMk id="11" creationId="{C87A4C21-332A-4B8E-A323-DBCD9A1E9469}"/>
          </ac:inkMkLst>
        </pc:inkChg>
        <pc:inkChg chg="add del">
          <ac:chgData name="" userId="603a8c913afc2857" providerId="LiveId" clId="{6BCE552D-91E5-4994-B707-659905C1B99D}" dt="2021-09-30T05:32:46.945" v="54"/>
          <ac:inkMkLst>
            <pc:docMk/>
            <pc:sldMk cId="815525895" sldId="303"/>
            <ac:inkMk id="12" creationId="{C61C24F2-6D2D-40AC-9EC6-B470084BD4D7}"/>
          </ac:inkMkLst>
        </pc:inkChg>
        <pc:inkChg chg="add del">
          <ac:chgData name="" userId="603a8c913afc2857" providerId="LiveId" clId="{6BCE552D-91E5-4994-B707-659905C1B99D}" dt="2021-09-30T05:32:46.945" v="54"/>
          <ac:inkMkLst>
            <pc:docMk/>
            <pc:sldMk cId="815525895" sldId="303"/>
            <ac:inkMk id="13" creationId="{8474B098-E11B-426C-9630-67A08C0E5480}"/>
          </ac:inkMkLst>
        </pc:inkChg>
        <pc:inkChg chg="add del">
          <ac:chgData name="" userId="603a8c913afc2857" providerId="LiveId" clId="{6BCE552D-91E5-4994-B707-659905C1B99D}" dt="2021-09-30T05:32:46.945" v="54"/>
          <ac:inkMkLst>
            <pc:docMk/>
            <pc:sldMk cId="815525895" sldId="303"/>
            <ac:inkMk id="14" creationId="{7C5AAB24-81F9-4F1B-A4E9-C421C10DD8AF}"/>
          </ac:inkMkLst>
        </pc:inkChg>
        <pc:inkChg chg="add del">
          <ac:chgData name="" userId="603a8c913afc2857" providerId="LiveId" clId="{6BCE552D-91E5-4994-B707-659905C1B99D}" dt="2021-09-30T05:32:46.945" v="54"/>
          <ac:inkMkLst>
            <pc:docMk/>
            <pc:sldMk cId="815525895" sldId="303"/>
            <ac:inkMk id="15" creationId="{69A8BAC8-1DC7-4092-9291-D0473A461566}"/>
          </ac:inkMkLst>
        </pc:inkChg>
        <pc:inkChg chg="add del">
          <ac:chgData name="" userId="603a8c913afc2857" providerId="LiveId" clId="{6BCE552D-91E5-4994-B707-659905C1B99D}" dt="2021-09-30T05:32:46.945" v="54"/>
          <ac:inkMkLst>
            <pc:docMk/>
            <pc:sldMk cId="815525895" sldId="303"/>
            <ac:inkMk id="16" creationId="{367AD41D-A712-400E-BCEB-9FE4B7DADEC0}"/>
          </ac:inkMkLst>
        </pc:inkChg>
        <pc:inkChg chg="add del">
          <ac:chgData name="" userId="603a8c913afc2857" providerId="LiveId" clId="{6BCE552D-91E5-4994-B707-659905C1B99D}" dt="2021-09-30T05:33:21.830" v="72" actId="478"/>
          <ac:inkMkLst>
            <pc:docMk/>
            <pc:sldMk cId="815525895" sldId="303"/>
            <ac:inkMk id="17" creationId="{43D374C2-49C0-4E48-AF71-79D3996D72E6}"/>
          </ac:inkMkLst>
        </pc:inkChg>
        <pc:inkChg chg="add del">
          <ac:chgData name="" userId="603a8c913afc2857" providerId="LiveId" clId="{6BCE552D-91E5-4994-B707-659905C1B99D}" dt="2021-09-30T05:33:21.830" v="72" actId="478"/>
          <ac:inkMkLst>
            <pc:docMk/>
            <pc:sldMk cId="815525895" sldId="303"/>
            <ac:inkMk id="18" creationId="{8F2781CE-37DC-40C0-A882-319EEC2BF53D}"/>
          </ac:inkMkLst>
        </pc:inkChg>
        <pc:inkChg chg="add del">
          <ac:chgData name="" userId="603a8c913afc2857" providerId="LiveId" clId="{6BCE552D-91E5-4994-B707-659905C1B99D}" dt="2021-09-30T05:32:47.908" v="57"/>
          <ac:inkMkLst>
            <pc:docMk/>
            <pc:sldMk cId="815525895" sldId="303"/>
            <ac:inkMk id="19" creationId="{A67FD674-714D-43E7-B1D1-41D77BF587EA}"/>
          </ac:inkMkLst>
        </pc:inkChg>
        <pc:inkChg chg="add del">
          <ac:chgData name="" userId="603a8c913afc2857" providerId="LiveId" clId="{6BCE552D-91E5-4994-B707-659905C1B99D}" dt="2021-09-30T05:32:47.908" v="57"/>
          <ac:inkMkLst>
            <pc:docMk/>
            <pc:sldMk cId="815525895" sldId="303"/>
            <ac:inkMk id="20" creationId="{8362E4E9-210E-4C5D-AFA2-5184CCCBC991}"/>
          </ac:inkMkLst>
        </pc:inkChg>
        <pc:inkChg chg="add del">
          <ac:chgData name="" userId="603a8c913afc2857" providerId="LiveId" clId="{6BCE552D-91E5-4994-B707-659905C1B99D}" dt="2021-09-30T05:33:21.830" v="72" actId="478"/>
          <ac:inkMkLst>
            <pc:docMk/>
            <pc:sldMk cId="815525895" sldId="303"/>
            <ac:inkMk id="21" creationId="{8A5ED546-60F8-4FFE-820F-961F83848D9C}"/>
          </ac:inkMkLst>
        </pc:inkChg>
        <pc:inkChg chg="add del">
          <ac:chgData name="" userId="603a8c913afc2857" providerId="LiveId" clId="{6BCE552D-91E5-4994-B707-659905C1B99D}" dt="2021-09-30T05:32:50.306" v="60"/>
          <ac:inkMkLst>
            <pc:docMk/>
            <pc:sldMk cId="815525895" sldId="303"/>
            <ac:inkMk id="22" creationId="{949544B8-7D6C-4FF2-8C2C-2E38D2EAD82F}"/>
          </ac:inkMkLst>
        </pc:inkChg>
        <pc:inkChg chg="add del">
          <ac:chgData name="" userId="603a8c913afc2857" providerId="LiveId" clId="{6BCE552D-91E5-4994-B707-659905C1B99D}" dt="2021-09-30T05:32:50.306" v="60"/>
          <ac:inkMkLst>
            <pc:docMk/>
            <pc:sldMk cId="815525895" sldId="303"/>
            <ac:inkMk id="23" creationId="{AD93126B-F51C-457F-B4C4-235EE421E747}"/>
          </ac:inkMkLst>
        </pc:inkChg>
        <pc:inkChg chg="add del">
          <ac:chgData name="" userId="603a8c913afc2857" providerId="LiveId" clId="{6BCE552D-91E5-4994-B707-659905C1B99D}" dt="2021-09-30T05:32:58.861" v="68"/>
          <ac:inkMkLst>
            <pc:docMk/>
            <pc:sldMk cId="815525895" sldId="303"/>
            <ac:inkMk id="24" creationId="{407C47AB-A47E-4F24-93C7-4FC3681B7D2C}"/>
          </ac:inkMkLst>
        </pc:inkChg>
        <pc:inkChg chg="add del">
          <ac:chgData name="" userId="603a8c913afc2857" providerId="LiveId" clId="{6BCE552D-91E5-4994-B707-659905C1B99D}" dt="2021-09-30T05:32:58.861" v="68"/>
          <ac:inkMkLst>
            <pc:docMk/>
            <pc:sldMk cId="815525895" sldId="303"/>
            <ac:inkMk id="25" creationId="{6EF46EDF-CA1E-4F7A-8E07-461735C5DCDB}"/>
          </ac:inkMkLst>
        </pc:inkChg>
        <pc:inkChg chg="add del">
          <ac:chgData name="" userId="603a8c913afc2857" providerId="LiveId" clId="{6BCE552D-91E5-4994-B707-659905C1B99D}" dt="2021-09-30T05:32:58.861" v="68"/>
          <ac:inkMkLst>
            <pc:docMk/>
            <pc:sldMk cId="815525895" sldId="303"/>
            <ac:inkMk id="26" creationId="{11FB60EC-19B5-45B5-AFE7-1B292ABDA785}"/>
          </ac:inkMkLst>
        </pc:inkChg>
        <pc:inkChg chg="add del">
          <ac:chgData name="" userId="603a8c913afc2857" providerId="LiveId" clId="{6BCE552D-91E5-4994-B707-659905C1B99D}" dt="2021-09-30T05:32:58.861" v="68"/>
          <ac:inkMkLst>
            <pc:docMk/>
            <pc:sldMk cId="815525895" sldId="303"/>
            <ac:inkMk id="27" creationId="{98A99C2C-F390-4FAC-A56A-F714D346E593}"/>
          </ac:inkMkLst>
        </pc:inkChg>
        <pc:inkChg chg="add del">
          <ac:chgData name="" userId="603a8c913afc2857" providerId="LiveId" clId="{6BCE552D-91E5-4994-B707-659905C1B99D}" dt="2021-09-30T05:32:58.861" v="68"/>
          <ac:inkMkLst>
            <pc:docMk/>
            <pc:sldMk cId="815525895" sldId="303"/>
            <ac:inkMk id="28" creationId="{BFBDC298-853A-4A32-879F-AC5715FD4EEB}"/>
          </ac:inkMkLst>
        </pc:inkChg>
        <pc:inkChg chg="add del">
          <ac:chgData name="" userId="603a8c913afc2857" providerId="LiveId" clId="{6BCE552D-91E5-4994-B707-659905C1B99D}" dt="2021-09-30T05:32:58.861" v="68"/>
          <ac:inkMkLst>
            <pc:docMk/>
            <pc:sldMk cId="815525895" sldId="303"/>
            <ac:inkMk id="29" creationId="{E1EC4A4F-46C7-44CB-BEE8-8D16601869B9}"/>
          </ac:inkMkLst>
        </pc:inkChg>
        <pc:inkChg chg="add del">
          <ac:chgData name="" userId="603a8c913afc2857" providerId="LiveId" clId="{6BCE552D-91E5-4994-B707-659905C1B99D}" dt="2021-09-30T05:32:58.861" v="68"/>
          <ac:inkMkLst>
            <pc:docMk/>
            <pc:sldMk cId="815525895" sldId="303"/>
            <ac:inkMk id="30" creationId="{B101DBB7-6E9F-4DBA-B8F5-F0D7C3FE6011}"/>
          </ac:inkMkLst>
        </pc:inkChg>
        <pc:inkChg chg="add del">
          <ac:chgData name="" userId="603a8c913afc2857" providerId="LiveId" clId="{6BCE552D-91E5-4994-B707-659905C1B99D}" dt="2021-09-30T05:32:58.861" v="68"/>
          <ac:inkMkLst>
            <pc:docMk/>
            <pc:sldMk cId="815525895" sldId="303"/>
            <ac:inkMk id="31" creationId="{D0384337-D231-4557-91EB-9B6899D3B1CA}"/>
          </ac:inkMkLst>
        </pc:inkChg>
        <pc:inkChg chg="add del">
          <ac:chgData name="" userId="603a8c913afc2857" providerId="LiveId" clId="{6BCE552D-91E5-4994-B707-659905C1B99D}" dt="2021-09-30T05:33:12.191" v="69" actId="478"/>
          <ac:inkMkLst>
            <pc:docMk/>
            <pc:sldMk cId="815525895" sldId="303"/>
            <ac:inkMk id="32" creationId="{58BECD08-15B2-4DA6-A5E3-E4A6F214E335}"/>
          </ac:inkMkLst>
        </pc:inkChg>
      </pc:sldChg>
      <pc:sldChg chg="modSp">
        <pc:chgData name="" userId="603a8c913afc2857" providerId="LiveId" clId="{6BCE552D-91E5-4994-B707-659905C1B99D}" dt="2021-09-30T05:50:28.155" v="228" actId="1036"/>
        <pc:sldMkLst>
          <pc:docMk/>
          <pc:sldMk cId="815525895" sldId="304"/>
        </pc:sldMkLst>
        <pc:spChg chg="mod">
          <ac:chgData name="" userId="603a8c913afc2857" providerId="LiveId" clId="{6BCE552D-91E5-4994-B707-659905C1B99D}" dt="2021-09-30T05:39:09.414" v="90"/>
          <ac:spMkLst>
            <pc:docMk/>
            <pc:sldMk cId="815525895" sldId="304"/>
            <ac:spMk id="9" creationId="{00000000-0000-0000-0000-000000000000}"/>
          </ac:spMkLst>
        </pc:spChg>
        <pc:picChg chg="mod">
          <ac:chgData name="" userId="603a8c913afc2857" providerId="LiveId" clId="{6BCE552D-91E5-4994-B707-659905C1B99D}" dt="2021-09-30T05:50:28.155" v="228" actId="1036"/>
          <ac:picMkLst>
            <pc:docMk/>
            <pc:sldMk cId="815525895" sldId="304"/>
            <ac:picMk id="8" creationId="{00000000-0000-0000-0000-000000000000}"/>
          </ac:picMkLst>
        </pc:picChg>
      </pc:sldChg>
      <pc:sldChg chg="modSp">
        <pc:chgData name="" userId="603a8c913afc2857" providerId="LiveId" clId="{6BCE552D-91E5-4994-B707-659905C1B99D}" dt="2021-09-30T07:14:53.573" v="279" actId="20577"/>
        <pc:sldMkLst>
          <pc:docMk/>
          <pc:sldMk cId="815525895" sldId="312"/>
        </pc:sldMkLst>
        <pc:spChg chg="mod">
          <ac:chgData name="" userId="603a8c913afc2857" providerId="LiveId" clId="{6BCE552D-91E5-4994-B707-659905C1B99D}" dt="2021-09-30T07:14:53.573" v="279" actId="20577"/>
          <ac:spMkLst>
            <pc:docMk/>
            <pc:sldMk cId="815525895" sldId="312"/>
            <ac:spMk id="6" creationId="{00000000-0000-0000-0000-000000000000}"/>
          </ac:spMkLst>
        </pc:spChg>
      </pc:sldChg>
      <pc:sldChg chg="modSp">
        <pc:chgData name="" userId="603a8c913afc2857" providerId="LiveId" clId="{6BCE552D-91E5-4994-B707-659905C1B99D}" dt="2021-09-30T05:39:09.414" v="90"/>
        <pc:sldMkLst>
          <pc:docMk/>
          <pc:sldMk cId="2528243841" sldId="346"/>
        </pc:sldMkLst>
        <pc:spChg chg="mod">
          <ac:chgData name="" userId="603a8c913afc2857" providerId="LiveId" clId="{6BCE552D-91E5-4994-B707-659905C1B99D}" dt="2021-09-30T05:39:09.414" v="90"/>
          <ac:spMkLst>
            <pc:docMk/>
            <pc:sldMk cId="2528243841" sldId="346"/>
            <ac:spMk id="7" creationId="{00000000-0000-0000-0000-000000000000}"/>
          </ac:spMkLst>
        </pc:spChg>
      </pc:sldChg>
      <pc:sldChg chg="modSp">
        <pc:chgData name="" userId="603a8c913afc2857" providerId="LiveId" clId="{6BCE552D-91E5-4994-B707-659905C1B99D}" dt="2021-09-30T01:19:20.971" v="8"/>
        <pc:sldMkLst>
          <pc:docMk/>
          <pc:sldMk cId="1722273142" sldId="355"/>
        </pc:sldMkLst>
        <pc:spChg chg="mod">
          <ac:chgData name="" userId="603a8c913afc2857" providerId="LiveId" clId="{6BCE552D-91E5-4994-B707-659905C1B99D}" dt="2021-09-30T01:19:20.971" v="8"/>
          <ac:spMkLst>
            <pc:docMk/>
            <pc:sldMk cId="1722273142" sldId="355"/>
            <ac:spMk id="2" creationId="{00000000-0000-0000-0000-000000000000}"/>
          </ac:spMkLst>
        </pc:spChg>
        <pc:spChg chg="mod">
          <ac:chgData name="" userId="603a8c913afc2857" providerId="LiveId" clId="{6BCE552D-91E5-4994-B707-659905C1B99D}" dt="2021-09-30T01:18:46.320" v="5" actId="20577"/>
          <ac:spMkLst>
            <pc:docMk/>
            <pc:sldMk cId="1722273142" sldId="355"/>
            <ac:spMk id="9" creationId="{00000000-0000-0000-0000-000000000000}"/>
          </ac:spMkLst>
        </pc:spChg>
      </pc:sldChg>
      <pc:sldChg chg="modSp">
        <pc:chgData name="" userId="603a8c913afc2857" providerId="LiveId" clId="{6BCE552D-91E5-4994-B707-659905C1B99D}" dt="2021-09-30T07:14:55.473" v="280" actId="1035"/>
        <pc:sldMkLst>
          <pc:docMk/>
          <pc:sldMk cId="4040510237" sldId="357"/>
        </pc:sldMkLst>
        <pc:spChg chg="mod">
          <ac:chgData name="" userId="603a8c913afc2857" providerId="LiveId" clId="{6BCE552D-91E5-4994-B707-659905C1B99D}" dt="2021-09-30T07:14:55.473" v="280" actId="1035"/>
          <ac:spMkLst>
            <pc:docMk/>
            <pc:sldMk cId="4040510237" sldId="357"/>
            <ac:spMk id="4" creationId="{00000000-0000-0000-0000-000000000000}"/>
          </ac:spMkLst>
        </pc:spChg>
      </pc:sldChg>
      <pc:sldChg chg="addSp delSp modSp add">
        <pc:chgData name="" userId="603a8c913afc2857" providerId="LiveId" clId="{6BCE552D-91E5-4994-B707-659905C1B99D}" dt="2021-09-30T05:59:07.569" v="271" actId="478"/>
        <pc:sldMkLst>
          <pc:docMk/>
          <pc:sldMk cId="3858571712" sldId="361"/>
        </pc:sldMkLst>
        <pc:spChg chg="add mod">
          <ac:chgData name="" userId="603a8c913afc2857" providerId="LiveId" clId="{6BCE552D-91E5-4994-B707-659905C1B99D}" dt="2021-09-30T05:56:45.296" v="262" actId="207"/>
          <ac:spMkLst>
            <pc:docMk/>
            <pc:sldMk cId="3858571712" sldId="361"/>
            <ac:spMk id="15" creationId="{C91DACAA-972E-421E-92A5-26C34AB07775}"/>
          </ac:spMkLst>
        </pc:spChg>
        <pc:graphicFrameChg chg="del modGraphic">
          <ac:chgData name="" userId="603a8c913afc2857" providerId="LiveId" clId="{6BCE552D-91E5-4994-B707-659905C1B99D}" dt="2021-09-30T05:41:02.934" v="93" actId="478"/>
          <ac:graphicFrameMkLst>
            <pc:docMk/>
            <pc:sldMk cId="3858571712" sldId="361"/>
            <ac:graphicFrameMk id="4" creationId="{C1B69380-630F-4D91-9FAA-141B4926DF05}"/>
          </ac:graphicFrameMkLst>
        </pc:graphicFrameChg>
        <pc:graphicFrameChg chg="add del">
          <ac:chgData name="" userId="603a8c913afc2857" providerId="LiveId" clId="{6BCE552D-91E5-4994-B707-659905C1B99D}" dt="2021-09-30T05:43:15.748" v="97"/>
          <ac:graphicFrameMkLst>
            <pc:docMk/>
            <pc:sldMk cId="3858571712" sldId="361"/>
            <ac:graphicFrameMk id="5" creationId="{6094027C-FEFD-42B1-9512-B1AAFF0E49EE}"/>
          </ac:graphicFrameMkLst>
        </pc:graphicFrameChg>
        <pc:graphicFrameChg chg="add del">
          <ac:chgData name="" userId="603a8c913afc2857" providerId="LiveId" clId="{6BCE552D-91E5-4994-B707-659905C1B99D}" dt="2021-09-30T05:43:15.087" v="96"/>
          <ac:graphicFrameMkLst>
            <pc:docMk/>
            <pc:sldMk cId="3858571712" sldId="361"/>
            <ac:graphicFrameMk id="6" creationId="{D2F1467D-E683-45A9-B104-C3C6E84BA3DA}"/>
          </ac:graphicFrameMkLst>
        </pc:graphicFrameChg>
        <pc:graphicFrameChg chg="add del mod modGraphic">
          <ac:chgData name="" userId="603a8c913afc2857" providerId="LiveId" clId="{6BCE552D-91E5-4994-B707-659905C1B99D}" dt="2021-09-30T05:45:47.276" v="113" actId="478"/>
          <ac:graphicFrameMkLst>
            <pc:docMk/>
            <pc:sldMk cId="3858571712" sldId="361"/>
            <ac:graphicFrameMk id="7" creationId="{349A92EB-C962-4672-A700-39325882A9DC}"/>
          </ac:graphicFrameMkLst>
        </pc:graphicFrameChg>
        <pc:graphicFrameChg chg="add del">
          <ac:chgData name="" userId="603a8c913afc2857" providerId="LiveId" clId="{6BCE552D-91E5-4994-B707-659905C1B99D}" dt="2021-09-30T05:43:38.502" v="101" actId="478"/>
          <ac:graphicFrameMkLst>
            <pc:docMk/>
            <pc:sldMk cId="3858571712" sldId="361"/>
            <ac:graphicFrameMk id="8" creationId="{4F136C3A-4460-4117-8D63-C528586C1C28}"/>
          </ac:graphicFrameMkLst>
        </pc:graphicFrameChg>
        <pc:graphicFrameChg chg="add del mod">
          <ac:chgData name="" userId="603a8c913afc2857" providerId="LiveId" clId="{6BCE552D-91E5-4994-B707-659905C1B99D}" dt="2021-09-30T05:57:36.568" v="263"/>
          <ac:graphicFrameMkLst>
            <pc:docMk/>
            <pc:sldMk cId="3858571712" sldId="361"/>
            <ac:graphicFrameMk id="9" creationId="{A1B0AF29-E610-4964-912C-574DA1F25759}"/>
          </ac:graphicFrameMkLst>
        </pc:graphicFrameChg>
        <pc:graphicFrameChg chg="add del mod modGraphic">
          <ac:chgData name="" userId="603a8c913afc2857" providerId="LiveId" clId="{6BCE552D-91E5-4994-B707-659905C1B99D}" dt="2021-09-30T05:53:22.991" v="253" actId="478"/>
          <ac:graphicFrameMkLst>
            <pc:docMk/>
            <pc:sldMk cId="3858571712" sldId="361"/>
            <ac:graphicFrameMk id="10" creationId="{52BE04EA-0F3B-4180-A9F0-3F2F56C0ED1D}"/>
          </ac:graphicFrameMkLst>
        </pc:graphicFrameChg>
        <pc:graphicFrameChg chg="add del mod">
          <ac:chgData name="" userId="603a8c913afc2857" providerId="LiveId" clId="{6BCE552D-91E5-4994-B707-659905C1B99D}" dt="2021-09-30T05:57:39.161" v="264"/>
          <ac:graphicFrameMkLst>
            <pc:docMk/>
            <pc:sldMk cId="3858571712" sldId="361"/>
            <ac:graphicFrameMk id="11" creationId="{25F0B483-71D9-4A94-BA62-ED6404135451}"/>
          </ac:graphicFrameMkLst>
        </pc:graphicFrameChg>
        <pc:graphicFrameChg chg="add mod modGraphic">
          <ac:chgData name="" userId="603a8c913afc2857" providerId="LiveId" clId="{6BCE552D-91E5-4994-B707-659905C1B99D}" dt="2021-09-30T05:51:53.611" v="249"/>
          <ac:graphicFrameMkLst>
            <pc:docMk/>
            <pc:sldMk cId="3858571712" sldId="361"/>
            <ac:graphicFrameMk id="12" creationId="{897E85B9-0FEE-401E-8266-04978AE06963}"/>
          </ac:graphicFrameMkLst>
        </pc:graphicFrameChg>
        <pc:graphicFrameChg chg="add mod modGraphic">
          <ac:chgData name="" userId="603a8c913afc2857" providerId="LiveId" clId="{6BCE552D-91E5-4994-B707-659905C1B99D}" dt="2021-09-30T05:53:41.684" v="256" actId="1076"/>
          <ac:graphicFrameMkLst>
            <pc:docMk/>
            <pc:sldMk cId="3858571712" sldId="361"/>
            <ac:graphicFrameMk id="14" creationId="{BD737DAA-30E6-41A5-83BB-9FC77D463C90}"/>
          </ac:graphicFrameMkLst>
        </pc:graphicFrameChg>
        <pc:graphicFrameChg chg="add mod modGraphic">
          <ac:chgData name="" userId="603a8c913afc2857" providerId="LiveId" clId="{6BCE552D-91E5-4994-B707-659905C1B99D}" dt="2021-09-30T05:58:50.406" v="268" actId="1076"/>
          <ac:graphicFrameMkLst>
            <pc:docMk/>
            <pc:sldMk cId="3858571712" sldId="361"/>
            <ac:graphicFrameMk id="16" creationId="{DA912701-79C0-41B0-B739-83B39D1EA44E}"/>
          </ac:graphicFrameMkLst>
        </pc:graphicFrameChg>
        <pc:graphicFrameChg chg="add del mod">
          <ac:chgData name="" userId="603a8c913afc2857" providerId="LiveId" clId="{6BCE552D-91E5-4994-B707-659905C1B99D}" dt="2021-09-30T05:59:07.569" v="271" actId="478"/>
          <ac:graphicFrameMkLst>
            <pc:docMk/>
            <pc:sldMk cId="3858571712" sldId="361"/>
            <ac:graphicFrameMk id="17" creationId="{2E50C694-4165-4813-B175-11D66784837A}"/>
          </ac:graphicFrameMkLst>
        </pc:graphicFrameChg>
        <pc:picChg chg="add mod">
          <ac:chgData name="" userId="603a8c913afc2857" providerId="LiveId" clId="{6BCE552D-91E5-4994-B707-659905C1B99D}" dt="2021-09-30T05:50:34.526" v="230" actId="1076"/>
          <ac:picMkLst>
            <pc:docMk/>
            <pc:sldMk cId="3858571712" sldId="361"/>
            <ac:picMk id="13" creationId="{21B41E0E-D351-4CC1-A3A8-C4DA933899E8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30T01:21:5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9215 0 0,'0'0'707'0'0,"0"0"-411"0"0,1-1 3 0 0,62-12 3798 0 0,-62 13-3992 0 0,0-1-45 0 0,5-1-69 0 0,-4 1-106 0 0,-2 1-54 0 0,0 0-14 0 0,5-7-1087 0 0,-4 6 60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8331F-8B33-4884-9995-3C14B2EEB35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0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9867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969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37547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4359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77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30065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4096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924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67878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5502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25244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79414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07949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06478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5805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42391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8386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083612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32074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5218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43654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6998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3100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068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1856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51942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1280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37573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91046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39246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13873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78830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39012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91632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439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470524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4674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33233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25925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46756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478518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1874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4831321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75859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52005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85765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30366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64854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12519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391540"/>
      </p:ext>
    </p:extLst>
  </p:cSld>
  <p:clrMapOvr>
    <a:masterClrMapping/>
  </p:clrMapOvr>
  <p:hf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95249"/>
      </p:ext>
    </p:extLst>
  </p:cSld>
  <p:clrMapOvr>
    <a:masterClrMapping/>
  </p:clrMapOvr>
  <p:hf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0450"/>
      </p:ext>
    </p:extLst>
  </p:cSld>
  <p:clrMapOvr>
    <a:masterClrMapping/>
  </p:clrMapOvr>
  <p:hf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14798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36206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6602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45455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0243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612778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3518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2015 </a:t>
            </a:r>
            <a:r>
              <a:rPr lang="en-US" dirty="0" err="1"/>
              <a:t>Cengage</a:t>
            </a:r>
            <a:r>
              <a:rPr lang="en-US" dirty="0"/>
              <a:t> Learning Engineering.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© 2015 Cengage Learning Engineering. All Rights Reserved.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4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</p:sldLayoutIdLst>
  <p:transition/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7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  <p:sldLayoutId id="2147483909" r:id="rId13"/>
    <p:sldLayoutId id="2147483910" r:id="rId14"/>
    <p:sldLayoutId id="2147483911" r:id="rId15"/>
    <p:sldLayoutId id="2147483912" r:id="rId16"/>
    <p:sldLayoutId id="2147483913" r:id="rId17"/>
    <p:sldLayoutId id="2147483914" r:id="rId1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6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1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440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23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0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gif"/><Relationship Id="rId5" Type="http://schemas.openxmlformats.org/officeDocument/2006/relationships/image" Target="../media/image58.wmf"/><Relationship Id="rId4" Type="http://schemas.openxmlformats.org/officeDocument/2006/relationships/oleObject" Target="../embeddings/oleObject9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5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0.png"/><Relationship Id="rId4" Type="http://schemas.openxmlformats.org/officeDocument/2006/relationships/image" Target="../media/image17.wmf"/><Relationship Id="rId9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/>
              <a:t>Chapter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>
            <a:normAutofit/>
          </a:bodyPr>
          <a:lstStyle/>
          <a:p>
            <a:r>
              <a:rPr lang="en-US" dirty="0"/>
              <a:t>The image, its representations and properties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511625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Euclidean distance 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City block distance 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FFC000"/>
                </a:solidFill>
              </a:rPr>
              <a:t>Chessboard distance</a:t>
            </a:r>
          </a:p>
          <a:p>
            <a:endParaRPr lang="en-US" altLang="zh-TW" dirty="0"/>
          </a:p>
          <a:p>
            <a:pPr lvl="1"/>
            <a:endParaRPr lang="en-US" altLang="zh-TW" sz="1050" dirty="0"/>
          </a:p>
          <a:p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3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657600"/>
            <a:ext cx="3124200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823950"/>
              </p:ext>
            </p:extLst>
          </p:nvPr>
        </p:nvGraphicFramePr>
        <p:xfrm>
          <a:off x="1066800" y="2020699"/>
          <a:ext cx="40386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4" imgW="1866600" imgH="279360" progId="Equation.DSMT4">
                  <p:embed/>
                </p:oleObj>
              </mc:Choice>
              <mc:Fallback>
                <p:oleObj name="Equation" r:id="rId4" imgW="1866600" imgH="279360" progId="Equation.DSMT4">
                  <p:embed/>
                  <p:pic>
                    <p:nvPicPr>
                      <p:cNvPr id="17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20699"/>
                        <a:ext cx="4038600" cy="596900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3662560"/>
              </p:ext>
            </p:extLst>
          </p:nvPr>
        </p:nvGraphicFramePr>
        <p:xfrm>
          <a:off x="1066800" y="3052980"/>
          <a:ext cx="348456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6" imgW="1587240" imgH="228600" progId="Equation.DSMT4">
                  <p:embed/>
                </p:oleObj>
              </mc:Choice>
              <mc:Fallback>
                <p:oleObj name="Equation" r:id="rId6" imgW="1587240" imgH="228600" progId="Equation.DSMT4">
                  <p:embed/>
                  <p:pic>
                    <p:nvPicPr>
                      <p:cNvPr id="18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052980"/>
                        <a:ext cx="3484563" cy="503238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426480"/>
              </p:ext>
            </p:extLst>
          </p:nvPr>
        </p:nvGraphicFramePr>
        <p:xfrm>
          <a:off x="1073658" y="4129755"/>
          <a:ext cx="40195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Equation" r:id="rId8" imgW="1930320" imgH="228600" progId="Equation.DSMT4">
                  <p:embed/>
                </p:oleObj>
              </mc:Choice>
              <mc:Fallback>
                <p:oleObj name="Equation" r:id="rId8" imgW="1930320" imgH="228600" progId="Equation.DSMT4">
                  <p:embed/>
                  <p:pic>
                    <p:nvPicPr>
                      <p:cNvPr id="1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658" y="4129755"/>
                        <a:ext cx="4019550" cy="477838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974247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Regions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FFC000"/>
                </a:solidFill>
              </a:rPr>
              <a:t>region</a:t>
            </a:r>
            <a:r>
              <a:rPr lang="en-US" altLang="zh-TW" dirty="0"/>
              <a:t> is a connected set.</a:t>
            </a:r>
          </a:p>
          <a:p>
            <a:pPr lvl="1"/>
            <a:r>
              <a:rPr lang="en-US" altLang="zh-TW" dirty="0"/>
              <a:t>A region is a set of pixels in which there is a </a:t>
            </a:r>
            <a:r>
              <a:rPr lang="en-US" altLang="zh-TW" dirty="0">
                <a:solidFill>
                  <a:srgbClr val="FFC000"/>
                </a:solidFill>
              </a:rPr>
              <a:t>path</a:t>
            </a:r>
            <a:r>
              <a:rPr lang="en-US" altLang="zh-TW" dirty="0"/>
              <a:t> between any pair of its pixels, all of those pixels also belong to the set.</a:t>
            </a:r>
          </a:p>
          <a:p>
            <a:pPr lvl="1"/>
            <a:r>
              <a:rPr lang="en-US" altLang="zh-TW" dirty="0"/>
              <a:t>4-neighbors </a:t>
            </a:r>
            <a:r>
              <a:rPr lang="en-US" altLang="zh-TW" dirty="0" err="1"/>
              <a:t>v.s</a:t>
            </a:r>
            <a:r>
              <a:rPr lang="en-US" altLang="zh-TW" dirty="0"/>
              <a:t>. 8-neighbors</a:t>
            </a:r>
          </a:p>
          <a:p>
            <a:pPr lvl="1"/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733800"/>
            <a:ext cx="826368" cy="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80055"/>
            <a:ext cx="841603" cy="8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Contiguous</a:t>
            </a:r>
            <a:r>
              <a:rPr lang="en-US" altLang="zh-TW" dirty="0"/>
              <a:t> </a:t>
            </a:r>
            <a:r>
              <a:rPr lang="en-US" altLang="zh-TW" sz="1600" dirty="0"/>
              <a:t>(</a:t>
            </a:r>
            <a:r>
              <a:rPr lang="zh-TW" altLang="en-US" sz="1600" dirty="0"/>
              <a:t>接觸的</a:t>
            </a:r>
            <a:r>
              <a:rPr lang="en-US" altLang="zh-TW" sz="1600" dirty="0"/>
              <a:t>;</a:t>
            </a:r>
            <a:r>
              <a:rPr lang="zh-TW" altLang="en-US" sz="1600" dirty="0"/>
              <a:t>鄰近的</a:t>
            </a:r>
            <a:r>
              <a:rPr lang="en-US" altLang="zh-TW" sz="1600" dirty="0"/>
              <a:t>)</a:t>
            </a:r>
          </a:p>
          <a:p>
            <a:pPr lvl="1"/>
            <a:r>
              <a:rPr lang="en-US" altLang="zh-TW" dirty="0"/>
              <a:t>If there is a path between two pixels in the set of pixels in the image, these pixels are called </a:t>
            </a:r>
            <a:r>
              <a:rPr lang="en-US" altLang="zh-TW" dirty="0">
                <a:solidFill>
                  <a:srgbClr val="FFC000"/>
                </a:solidFill>
              </a:rPr>
              <a:t>contiguous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relation ‘to be contiguous’ is </a:t>
            </a:r>
            <a:r>
              <a:rPr lang="en-US" altLang="zh-TW" dirty="0">
                <a:solidFill>
                  <a:srgbClr val="FFC000"/>
                </a:solidFill>
              </a:rPr>
              <a:t>reflexive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symmetric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rgbClr val="FFC000"/>
                </a:solidFill>
              </a:rPr>
              <a:t>transitive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‘To be contiguous’ can be used to decompose an image into individual regions.</a:t>
            </a:r>
          </a:p>
          <a:p>
            <a:pPr lvl="1"/>
            <a:r>
              <a:rPr lang="en-US" altLang="zh-TW" dirty="0"/>
              <a:t>The character is decomposed into 3 regions.</a:t>
            </a:r>
          </a:p>
          <a:p>
            <a:pPr lvl="1"/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4800600"/>
            <a:ext cx="3175000" cy="12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501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Multiple Contiguous</a:t>
            </a:r>
            <a:endParaRPr lang="en-US" altLang="zh-TW" sz="1600" dirty="0">
              <a:solidFill>
                <a:srgbClr val="FFFF00"/>
              </a:solidFill>
            </a:endParaRPr>
          </a:p>
          <a:p>
            <a:pPr lvl="1"/>
            <a:r>
              <a:rPr lang="en-US" altLang="zh-TW" dirty="0"/>
              <a:t>Let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dirty="0"/>
              <a:t> </a:t>
            </a:r>
            <a:r>
              <a:rPr lang="en-US" altLang="zh-TW" dirty="0"/>
              <a:t>be the union of all regions </a:t>
            </a:r>
            <a:r>
              <a:rPr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/>
              <a:t>(these regions </a:t>
            </a:r>
            <a:r>
              <a:rPr lang="en-US" altLang="zh-TW" dirty="0">
                <a:solidFill>
                  <a:srgbClr val="00FF00"/>
                </a:solidFill>
              </a:rPr>
              <a:t>do not </a:t>
            </a:r>
            <a:r>
              <a:rPr lang="en-US" altLang="zh-TW" dirty="0"/>
              <a:t>touch the image bounds),  and</a:t>
            </a:r>
          </a:p>
          <a:p>
            <a:pPr marL="365125" lvl="1" indent="0">
              <a:buNone/>
            </a:pP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</a:t>
            </a:r>
            <a:r>
              <a:rPr lang="en-US" altLang="zh-TW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/>
              <a:t> be the set complement of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dirty="0"/>
              <a:t> with respect to the image.</a:t>
            </a:r>
          </a:p>
          <a:p>
            <a:pPr lvl="1"/>
            <a:r>
              <a:rPr lang="en-US" altLang="zh-TW" dirty="0"/>
              <a:t>The subset of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/>
              <a:t> which is contiguous with the image bound is called the </a:t>
            </a:r>
            <a:r>
              <a:rPr lang="en-US" altLang="zh-TW" dirty="0">
                <a:solidFill>
                  <a:srgbClr val="FFC000"/>
                </a:solidFill>
              </a:rPr>
              <a:t>background</a:t>
            </a:r>
            <a:r>
              <a:rPr lang="en-US" altLang="zh-TW" dirty="0"/>
              <a:t>, and the remainder of the complement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TW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dirty="0"/>
              <a:t> is called </a:t>
            </a:r>
            <a:r>
              <a:rPr lang="en-US" altLang="zh-TW" dirty="0">
                <a:solidFill>
                  <a:srgbClr val="FFC000"/>
                </a:solidFill>
              </a:rPr>
              <a:t>holes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A region is called </a:t>
            </a:r>
            <a:r>
              <a:rPr lang="en-US" altLang="zh-TW" dirty="0">
                <a:solidFill>
                  <a:srgbClr val="FFC000"/>
                </a:solidFill>
              </a:rPr>
              <a:t>simple contiguous </a:t>
            </a:r>
            <a:br>
              <a:rPr lang="en-US" altLang="zh-TW" dirty="0">
                <a:solidFill>
                  <a:srgbClr val="FFC000"/>
                </a:solidFill>
              </a:rPr>
            </a:br>
            <a:r>
              <a:rPr lang="en-US" altLang="zh-TW" dirty="0"/>
              <a:t>if it has no holes.</a:t>
            </a:r>
          </a:p>
          <a:p>
            <a:pPr lvl="1"/>
            <a:r>
              <a:rPr lang="en-US" altLang="zh-TW" dirty="0"/>
              <a:t>The complement of a simply contiguous </a:t>
            </a:r>
            <a:br>
              <a:rPr lang="en-US" altLang="zh-TW" dirty="0"/>
            </a:br>
            <a:r>
              <a:rPr lang="en-US" altLang="zh-TW" dirty="0"/>
              <a:t>region is contiguous.</a:t>
            </a:r>
          </a:p>
          <a:p>
            <a:pPr lvl="1"/>
            <a:r>
              <a:rPr lang="en-US" altLang="zh-TW" dirty="0"/>
              <a:t>A region with holes is called </a:t>
            </a:r>
            <a:r>
              <a:rPr lang="en-US" altLang="zh-TW" dirty="0">
                <a:solidFill>
                  <a:srgbClr val="FFC000"/>
                </a:solidFill>
              </a:rPr>
              <a:t>multiple contiguous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658069"/>
              </p:ext>
            </p:extLst>
          </p:nvPr>
        </p:nvGraphicFramePr>
        <p:xfrm>
          <a:off x="7010400" y="3962400"/>
          <a:ext cx="1743075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PhotoImpact" r:id="rId3" imgW="1742760" imgH="1733400" progId="PI3.Image">
                  <p:embed/>
                </p:oleObj>
              </mc:Choice>
              <mc:Fallback>
                <p:oleObj name="PhotoImpact" r:id="rId3" imgW="1742760" imgH="1733400" progId="PI3.Image">
                  <p:embed/>
                  <p:pic>
                    <p:nvPicPr>
                      <p:cNvPr id="7" name="物件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0400" y="3962400"/>
                        <a:ext cx="1743075" cy="173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860683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The figure (a) shows two digital line segments with 45</a:t>
            </a:r>
            <a:r>
              <a:rPr lang="en-US" altLang="zh-TW" sz="2000" baseline="30000" dirty="0"/>
              <a:t>o</a:t>
            </a:r>
            <a:r>
              <a:rPr lang="en-US" altLang="zh-TW" sz="2000" dirty="0"/>
              <a:t> slope.</a:t>
            </a:r>
          </a:p>
          <a:p>
            <a:pPr lvl="1"/>
            <a:r>
              <a:rPr lang="en-US" altLang="zh-TW" sz="1800" dirty="0"/>
              <a:t>If 4-connectivity is used, the line are </a:t>
            </a:r>
            <a:r>
              <a:rPr lang="en-US" altLang="zh-TW" sz="1800" dirty="0">
                <a:solidFill>
                  <a:srgbClr val="00FF00"/>
                </a:solidFill>
              </a:rPr>
              <a:t>not contiguous </a:t>
            </a:r>
            <a:r>
              <a:rPr lang="en-US" altLang="zh-TW" sz="1800" dirty="0"/>
              <a:t>at each of their points.</a:t>
            </a:r>
          </a:p>
          <a:p>
            <a:pPr lvl="2"/>
            <a:r>
              <a:rPr lang="en-US" altLang="zh-TW" sz="1800" dirty="0"/>
              <a:t>Two perpendicular lines </a:t>
            </a:r>
            <a:r>
              <a:rPr lang="en-US" altLang="zh-TW" sz="1800" dirty="0">
                <a:solidFill>
                  <a:srgbClr val="FFC000"/>
                </a:solidFill>
              </a:rPr>
              <a:t>do intersect </a:t>
            </a:r>
            <a:r>
              <a:rPr lang="en-US" altLang="zh-TW" sz="1800" dirty="0"/>
              <a:t>in one case (upper right intersection) and </a:t>
            </a:r>
            <a:r>
              <a:rPr lang="en-US" altLang="zh-TW" sz="1800" dirty="0">
                <a:solidFill>
                  <a:srgbClr val="FFC000"/>
                </a:solidFill>
              </a:rPr>
              <a:t>do not intersect </a:t>
            </a:r>
            <a:r>
              <a:rPr lang="en-US" altLang="zh-TW" sz="1800" dirty="0"/>
              <a:t>in another case (lower left).</a:t>
            </a:r>
          </a:p>
          <a:p>
            <a:pPr lvl="1"/>
            <a:r>
              <a:rPr lang="en-US" altLang="zh-TW" sz="1800" dirty="0"/>
              <a:t>One possible solution: to treat objects using 4-neighborhoods and background using 8-neighborhoods</a:t>
            </a:r>
          </a:p>
          <a:p>
            <a:pPr lvl="1"/>
            <a:endParaRPr lang="zh-TW" altLang="en-US" sz="18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901606"/>
            <a:ext cx="4076700" cy="2235200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54" y="5257800"/>
            <a:ext cx="826368" cy="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554" y="4010445"/>
            <a:ext cx="841603" cy="85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Chamfer</a:t>
            </a:r>
            <a:r>
              <a:rPr lang="en-US" altLang="zh-TW" sz="1800" dirty="0">
                <a:solidFill>
                  <a:srgbClr val="FFFF00"/>
                </a:solidFill>
              </a:rPr>
              <a:t>(</a:t>
            </a:r>
            <a:r>
              <a:rPr lang="zh-TW" altLang="en-US" sz="1800" dirty="0">
                <a:effectLst/>
              </a:rPr>
              <a:t>導角</a:t>
            </a:r>
            <a:r>
              <a:rPr lang="en-US" altLang="zh-TW" sz="1800" dirty="0">
                <a:effectLst/>
              </a:rPr>
              <a:t>;</a:t>
            </a:r>
            <a:r>
              <a:rPr lang="zh-TW" altLang="en-US" sz="1800" dirty="0">
                <a:effectLst/>
              </a:rPr>
              <a:t>倒角</a:t>
            </a:r>
            <a:r>
              <a:rPr lang="en-US" altLang="zh-TW" sz="1800" dirty="0">
                <a:effectLst/>
              </a:rPr>
              <a:t>)</a:t>
            </a:r>
            <a:r>
              <a:rPr lang="en-US" altLang="zh-TW" sz="1800" dirty="0">
                <a:solidFill>
                  <a:srgbClr val="FFFF00"/>
                </a:solidFill>
              </a:rPr>
              <a:t> </a:t>
            </a:r>
            <a:r>
              <a:rPr lang="en-US" altLang="zh-TW" dirty="0">
                <a:solidFill>
                  <a:srgbClr val="FFFF00"/>
                </a:solidFill>
              </a:rPr>
              <a:t>distance</a:t>
            </a:r>
          </a:p>
          <a:p>
            <a:pPr lvl="1"/>
            <a:r>
              <a:rPr lang="en-US" altLang="zh-TW" dirty="0"/>
              <a:t>A simple application of the concept of distance</a:t>
            </a:r>
          </a:p>
          <a:p>
            <a:pPr lvl="1"/>
            <a:r>
              <a:rPr lang="en-US" altLang="zh-TW" dirty="0"/>
              <a:t>For example, consider a binary image,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7410" name="Picture 2" descr="C:\Documents and Settings\altit\Desktop\Sonka 4e Jpegs\93607_ch02\Figure 2.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8" y="3124199"/>
            <a:ext cx="2768600" cy="2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Documents and Settings\altit\Desktop\Sonka 4e Jpegs\93607_ch02\Figure 2.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08" y="3124200"/>
            <a:ext cx="2984320" cy="257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88" y="3206976"/>
            <a:ext cx="2694348" cy="240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42699"/>
                <a:ext cx="8534400" cy="51530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zh-TW" sz="2000" dirty="0">
                    <a:solidFill>
                      <a:srgbClr val="FFC000"/>
                    </a:solidFill>
                  </a:rPr>
                  <a:t>Step 1</a:t>
                </a:r>
                <a:r>
                  <a:rPr lang="en-US" altLang="zh-TW" sz="2000" dirty="0"/>
                  <a:t>: Choose a distance </a:t>
                </a:r>
                <a:r>
                  <a:rPr lang="en-US" altLang="zh-TW" sz="20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sz="20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TW" sz="2000" dirty="0"/>
                  <a:t> and initialize an image </a:t>
                </a:r>
                <a:r>
                  <a:rPr lang="en-US" altLang="zh-TW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F. </a:t>
                </a:r>
              </a:p>
              <a:p>
                <a:pPr marL="630238" lvl="1" indent="-265113">
                  <a:buNone/>
                </a:pP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F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the pixels corresponding to the subset to be chamfered to 0, and all others to </a:t>
                </a:r>
                <a:r>
                  <a:rPr lang="en-US" altLang="zh-TW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TW" dirty="0"/>
                  <a:t>.</a:t>
                </a: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2</a:t>
                </a:r>
                <a:r>
                  <a:rPr lang="en-US" altLang="zh-TW" dirty="0"/>
                  <a:t>: Pass through image pixels from top to bottom and left to right.</a:t>
                </a:r>
              </a:p>
              <a:p>
                <a:pPr marL="0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above and to the left 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b="1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3</a:t>
                </a:r>
                <a:r>
                  <a:rPr lang="en-US" altLang="zh-TW" dirty="0"/>
                  <a:t>: Pass through image pixels from bottom to top and right to left.</a:t>
                </a:r>
              </a:p>
              <a:p>
                <a:pPr marL="0" lvl="1" indent="0">
                  <a:buNone/>
                </a:pP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bottom and to the right 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b="1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4</a:t>
                </a:r>
                <a:r>
                  <a:rPr lang="en-US" altLang="zh-TW" dirty="0"/>
                  <a:t>: If any pixels remain still set at </a:t>
                </a:r>
                <a:r>
                  <a:rPr lang="en-US" altLang="zh-TW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en-US" altLang="zh-TW" dirty="0"/>
                  <a:t> , go to Step 2.</a:t>
                </a:r>
              </a:p>
              <a:p>
                <a:pPr marL="0" lvl="1" indent="0">
                  <a:buNone/>
                </a:pPr>
                <a:r>
                  <a:rPr lang="en-US" altLang="zh-TW" dirty="0">
                    <a:solidFill>
                      <a:srgbClr val="FFC000"/>
                    </a:solidFill>
                  </a:rPr>
                  <a:t>Step 5</a:t>
                </a:r>
                <a:r>
                  <a:rPr lang="en-US" altLang="zh-TW" dirty="0"/>
                  <a:t>: The array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TW" dirty="0"/>
                  <a:t> now holds a chamfer of the chosen </a:t>
                </a:r>
                <a:br>
                  <a:rPr lang="en-US" altLang="zh-TW" dirty="0"/>
                </a:br>
                <a:r>
                  <a:rPr lang="en-US" altLang="zh-TW" dirty="0"/>
                  <a:t>             subset(s).</a:t>
                </a:r>
              </a:p>
              <a:p>
                <a:pPr marL="0" lvl="1" indent="0">
                  <a:buNone/>
                </a:pPr>
                <a:endParaRPr lang="zh-TW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內容版面配置區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42699"/>
                <a:ext cx="8534400" cy="5153073"/>
              </a:xfrm>
              <a:blipFill>
                <a:blip r:embed="rId2"/>
                <a:stretch>
                  <a:fillRect l="-929" t="-7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81837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Algorithm 2.1: Distance transformation</a:t>
            </a:r>
            <a:endParaRPr lang="zh-TW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04" y="4971217"/>
            <a:ext cx="1868196" cy="120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>
            <a:extLst>
              <a:ext uri="{FF2B5EF4-FFF2-40B4-BE49-F238E27FC236}">
                <a16:creationId xmlns:a16="http://schemas.microsoft.com/office/drawing/2014/main" id="{490F415E-7D71-47FE-B3FC-27FAF98F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11415A8-57BB-4A64-AE2D-D2838205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97E85B9-0FEE-401E-8266-04978AE06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32968"/>
              </p:ext>
            </p:extLst>
          </p:nvPr>
        </p:nvGraphicFramePr>
        <p:xfrm>
          <a:off x="4572000" y="914400"/>
          <a:ext cx="3200400" cy="1600200"/>
        </p:xfrm>
        <a:graphic>
          <a:graphicData uri="http://schemas.openxmlformats.org/drawingml/2006/table">
            <a:tbl>
              <a:tblPr firstRow="1" firstCol="1" bandRow="1"/>
              <a:tblGrid>
                <a:gridCol w="400566">
                  <a:extLst>
                    <a:ext uri="{9D8B030D-6E8A-4147-A177-3AD203B41FA5}">
                      <a16:colId xmlns:a16="http://schemas.microsoft.com/office/drawing/2014/main" val="2447733536"/>
                    </a:ext>
                  </a:extLst>
                </a:gridCol>
                <a:gridCol w="399878">
                  <a:extLst>
                    <a:ext uri="{9D8B030D-6E8A-4147-A177-3AD203B41FA5}">
                      <a16:colId xmlns:a16="http://schemas.microsoft.com/office/drawing/2014/main" val="171322762"/>
                    </a:ext>
                  </a:extLst>
                </a:gridCol>
                <a:gridCol w="400566">
                  <a:extLst>
                    <a:ext uri="{9D8B030D-6E8A-4147-A177-3AD203B41FA5}">
                      <a16:colId xmlns:a16="http://schemas.microsoft.com/office/drawing/2014/main" val="1211456767"/>
                    </a:ext>
                  </a:extLst>
                </a:gridCol>
                <a:gridCol w="399878">
                  <a:extLst>
                    <a:ext uri="{9D8B030D-6E8A-4147-A177-3AD203B41FA5}">
                      <a16:colId xmlns:a16="http://schemas.microsoft.com/office/drawing/2014/main" val="2013536766"/>
                    </a:ext>
                  </a:extLst>
                </a:gridCol>
                <a:gridCol w="399878">
                  <a:extLst>
                    <a:ext uri="{9D8B030D-6E8A-4147-A177-3AD203B41FA5}">
                      <a16:colId xmlns:a16="http://schemas.microsoft.com/office/drawing/2014/main" val="3136090674"/>
                    </a:ext>
                  </a:extLst>
                </a:gridCol>
                <a:gridCol w="361434">
                  <a:extLst>
                    <a:ext uri="{9D8B030D-6E8A-4147-A177-3AD203B41FA5}">
                      <a16:colId xmlns:a16="http://schemas.microsoft.com/office/drawing/2014/main" val="3279997620"/>
                    </a:ext>
                  </a:extLst>
                </a:gridCol>
                <a:gridCol w="438322">
                  <a:extLst>
                    <a:ext uri="{9D8B030D-6E8A-4147-A177-3AD203B41FA5}">
                      <a16:colId xmlns:a16="http://schemas.microsoft.com/office/drawing/2014/main" val="890946260"/>
                    </a:ext>
                  </a:extLst>
                </a:gridCol>
                <a:gridCol w="399878">
                  <a:extLst>
                    <a:ext uri="{9D8B030D-6E8A-4147-A177-3AD203B41FA5}">
                      <a16:colId xmlns:a16="http://schemas.microsoft.com/office/drawing/2014/main" val="104773636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435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7039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3429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3303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7932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7396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1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zh-TW" sz="11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4522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1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565403"/>
                  </a:ext>
                </a:extLst>
              </a:tr>
            </a:tbl>
          </a:graphicData>
        </a:graphic>
      </p:graphicFrame>
      <p:pic>
        <p:nvPicPr>
          <p:cNvPr id="13" name="Picture 8">
            <a:extLst>
              <a:ext uri="{FF2B5EF4-FFF2-40B4-BE49-F238E27FC236}">
                <a16:creationId xmlns:a16="http://schemas.microsoft.com/office/drawing/2014/main" id="{21B41E0E-D351-4CC1-A3A8-C4DA93389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879235"/>
            <a:ext cx="1868196" cy="120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BD737DAA-30E6-41A5-83BB-9FC77D463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11613"/>
              </p:ext>
            </p:extLst>
          </p:nvPr>
        </p:nvGraphicFramePr>
        <p:xfrm>
          <a:off x="1066802" y="915537"/>
          <a:ext cx="3102608" cy="1600200"/>
        </p:xfrm>
        <a:graphic>
          <a:graphicData uri="http://schemas.openxmlformats.org/drawingml/2006/table">
            <a:tbl>
              <a:tblPr firstRow="1" firstCol="1" bandRow="1"/>
              <a:tblGrid>
                <a:gridCol w="387826">
                  <a:extLst>
                    <a:ext uri="{9D8B030D-6E8A-4147-A177-3AD203B41FA5}">
                      <a16:colId xmlns:a16="http://schemas.microsoft.com/office/drawing/2014/main" val="3079818378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4071095313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3557919896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4196989382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2267321815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2636470788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2926149936"/>
                    </a:ext>
                  </a:extLst>
                </a:gridCol>
                <a:gridCol w="387826">
                  <a:extLst>
                    <a:ext uri="{9D8B030D-6E8A-4147-A177-3AD203B41FA5}">
                      <a16:colId xmlns:a16="http://schemas.microsoft.com/office/drawing/2014/main" val="210958716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8275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1866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48837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8033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3830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80002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508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1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3077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1DACAA-972E-421E-92A5-26C34AB07775}"/>
                  </a:ext>
                </a:extLst>
              </p:cNvPr>
              <p:cNvSpPr/>
              <p:nvPr/>
            </p:nvSpPr>
            <p:spPr>
              <a:xfrm>
                <a:off x="1143000" y="4648200"/>
                <a:ext cx="4572000" cy="1541704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>
                <a:spAutoFit/>
              </a:bodyPr>
              <a:lstStyle/>
              <a:p>
                <a:pPr marL="0" lvl="1" indent="0">
                  <a:buNone/>
                </a:pPr>
                <a:r>
                  <a:rPr lang="en-US" altLang="zh-TW" sz="1200" dirty="0">
                    <a:solidFill>
                      <a:srgbClr val="FFC000"/>
                    </a:solidFill>
                  </a:rPr>
                  <a:t>Step 2</a:t>
                </a:r>
                <a:r>
                  <a:rPr lang="en-US" altLang="zh-TW" sz="1200" dirty="0"/>
                  <a:t>: Pass through image pixels from top to bottom and left to right.</a:t>
                </a:r>
              </a:p>
              <a:p>
                <a:pPr marL="0" lvl="1" indent="0">
                  <a:buNone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above and to the left 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sz="1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𝐴𝐿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1200" b="1" dirty="0">
                  <a:latin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:r>
                  <a:rPr lang="en-US" altLang="zh-TW" sz="1200" dirty="0">
                    <a:solidFill>
                      <a:srgbClr val="FFC000"/>
                    </a:solidFill>
                  </a:rPr>
                  <a:t>Step 3</a:t>
                </a:r>
                <a:r>
                  <a:rPr lang="en-US" altLang="zh-TW" sz="1200" dirty="0"/>
                  <a:t>: Pass through image pixels from bottom to top and right to left.</a:t>
                </a:r>
              </a:p>
              <a:p>
                <a:pPr marL="0" lvl="1" indent="0">
                  <a:buNone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For a given pixel, consider neighbors bottom and to the right and set</a:t>
                </a:r>
              </a:p>
              <a:p>
                <a:pPr marL="804863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altLang="zh-TW" sz="1200" b="1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zh-TW" sz="12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sz="1200" i="1">
                                  <a:latin typeface="Cambria Math" panose="02040503050406030204" pitchFamily="18" charset="0"/>
                                </a:rPr>
                                <m:t>𝐵𝑅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TW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2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altLang="zh-TW" sz="1200" b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TW" sz="12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91DACAA-972E-421E-92A5-26C34AB07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648200"/>
                <a:ext cx="4572000" cy="1541704"/>
              </a:xfrm>
              <a:prstGeom prst="rect">
                <a:avLst/>
              </a:prstGeom>
              <a:blipFill>
                <a:blip r:embed="rId3"/>
                <a:stretch>
                  <a:fillRect l="-133" t="-3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A912701-79C0-41B0-B739-83B39D1EA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03315"/>
              </p:ext>
            </p:extLst>
          </p:nvPr>
        </p:nvGraphicFramePr>
        <p:xfrm>
          <a:off x="1066802" y="2915278"/>
          <a:ext cx="3263892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408513">
                  <a:extLst>
                    <a:ext uri="{9D8B030D-6E8A-4147-A177-3AD203B41FA5}">
                      <a16:colId xmlns:a16="http://schemas.microsoft.com/office/drawing/2014/main" val="1067676643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926924418"/>
                    </a:ext>
                  </a:extLst>
                </a:gridCol>
                <a:gridCol w="408513">
                  <a:extLst>
                    <a:ext uri="{9D8B030D-6E8A-4147-A177-3AD203B41FA5}">
                      <a16:colId xmlns:a16="http://schemas.microsoft.com/office/drawing/2014/main" val="3821081987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1094240027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1052632010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466182751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1252783009"/>
                    </a:ext>
                  </a:extLst>
                </a:gridCol>
                <a:gridCol w="407811">
                  <a:extLst>
                    <a:ext uri="{9D8B030D-6E8A-4147-A177-3AD203B41FA5}">
                      <a16:colId xmlns:a16="http://schemas.microsoft.com/office/drawing/2014/main" val="33249110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157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892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745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617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881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11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483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64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571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relationship between different distance functions and algorithm 2.1.</a:t>
            </a:r>
          </a:p>
          <a:p>
            <a:pPr lvl="1"/>
            <a:r>
              <a:rPr lang="en-US" altLang="zh-TW" dirty="0"/>
              <a:t>Euclidean distance, city block distance, and chessboard distance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20482" name="Picture 2" descr="C:\Documents and Settings\altit\Desktop\Sonka 4e Jpegs\93607_ch02\Figure 2.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6406"/>
            <a:ext cx="746841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Edge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FFC000"/>
                </a:solidFill>
              </a:rPr>
              <a:t>local</a:t>
            </a:r>
            <a:r>
              <a:rPr lang="en-US" altLang="zh-TW" dirty="0"/>
              <a:t> property of a pixel and its immediate neighborhood</a:t>
            </a:r>
          </a:p>
          <a:p>
            <a:pPr lvl="1"/>
            <a:r>
              <a:rPr lang="en-US" altLang="zh-TW" dirty="0"/>
              <a:t>It is a vector given by a </a:t>
            </a:r>
            <a:r>
              <a:rPr lang="en-US" altLang="zh-TW" dirty="0">
                <a:solidFill>
                  <a:srgbClr val="FFC000"/>
                </a:solidFill>
              </a:rPr>
              <a:t>magnitude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C000"/>
                </a:solidFill>
              </a:rPr>
              <a:t>direction</a:t>
            </a:r>
            <a:r>
              <a:rPr lang="en-US" altLang="zh-TW" dirty="0"/>
              <a:t> which tell us how fast the image intensity varies in a small neighborhood of a pixel.</a:t>
            </a:r>
          </a:p>
          <a:p>
            <a:pPr lvl="1"/>
            <a:r>
              <a:rPr lang="en-US" altLang="zh-TW" dirty="0"/>
              <a:t>Crack (</a:t>
            </a:r>
            <a:r>
              <a:rPr lang="zh-TW" altLang="en-US" sz="1800" dirty="0">
                <a:effectLst/>
              </a:rPr>
              <a:t>裂縫</a:t>
            </a:r>
            <a:r>
              <a:rPr lang="en-US" altLang="zh-TW" dirty="0"/>
              <a:t>) edge: </a:t>
            </a:r>
          </a:p>
          <a:p>
            <a:pPr lvl="2"/>
            <a:r>
              <a:rPr lang="en-US" altLang="zh-TW" dirty="0"/>
              <a:t>Define a relationship between a pixel and its 4-neighbors.</a:t>
            </a:r>
          </a:p>
          <a:p>
            <a:pPr lvl="2"/>
            <a:r>
              <a:rPr lang="en-US" altLang="zh-TW" dirty="0"/>
              <a:t>Each pixel has four crack edges.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743250"/>
            <a:ext cx="117951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713649"/>
            <a:ext cx="1143000" cy="124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724400"/>
            <a:ext cx="2438400" cy="123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788694" y="5453110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101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(1,2,3,4)</a:t>
            </a:r>
            <a:endParaRPr lang="zh-TW" altLang="en-US" sz="2000" dirty="0">
              <a:solidFill>
                <a:srgbClr val="0101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4572000" y="5182233"/>
            <a:ext cx="609600" cy="3810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/>
            <a:r>
              <a:rPr lang="en-US" altLang="zh-TW" dirty="0"/>
              <a:t>Perspective projection geometry</a:t>
            </a:r>
          </a:p>
          <a:p>
            <a:endParaRPr lang="en-US" altLang="zh-TW" dirty="0"/>
          </a:p>
          <a:p>
            <a:pPr marL="630238" lvl="1" indent="-265113"/>
            <a:endParaRPr lang="en-US" altLang="zh-TW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5113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TW" sz="1800" dirty="0"/>
              <a:t>: focal length</a:t>
            </a:r>
          </a:p>
          <a:p>
            <a:pPr marL="630238" lvl="1" indent="-265113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 dirty="0"/>
              <a:t>the co-ordinates of</a:t>
            </a:r>
            <a:br>
              <a:rPr lang="en-US" altLang="zh-TW" sz="1800" dirty="0"/>
            </a:br>
            <a:r>
              <a:rPr lang="en-US" altLang="zh-TW" sz="1800" dirty="0"/>
              <a:t> the point X in a 3D science</a:t>
            </a:r>
          </a:p>
          <a:p>
            <a:pPr marL="630238" lvl="1" indent="-265113"/>
            <a:r>
              <a:rPr lang="en-US" altLang="zh-TW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u, v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 dirty="0"/>
              <a:t>the co-ordinates in </a:t>
            </a:r>
            <a:br>
              <a:rPr lang="en-US" altLang="zh-TW" sz="1800" dirty="0"/>
            </a:br>
            <a:r>
              <a:rPr lang="en-US" altLang="zh-TW" sz="1800" dirty="0"/>
              <a:t>the 2D image plane</a:t>
            </a:r>
          </a:p>
          <a:p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Image representations, a few concepts</a:t>
            </a:r>
            <a:endParaRPr lang="zh-TW" alt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103531"/>
            <a:ext cx="4724400" cy="314049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2000" y="4806612"/>
            <a:ext cx="3013742" cy="1437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6800" y="2065270"/>
                <a:ext cx="75475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065270"/>
                <a:ext cx="754757" cy="524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473829" y="2065270"/>
                <a:ext cx="754053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𝑦𝑓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829" y="2065270"/>
                <a:ext cx="754053" cy="524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Inner borders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FF00"/>
                </a:solidFill>
              </a:rPr>
              <a:t>outer borders </a:t>
            </a:r>
            <a:r>
              <a:rPr lang="en-US" altLang="zh-TW" dirty="0"/>
              <a:t>of a </a:t>
            </a:r>
            <a:r>
              <a:rPr lang="en-US" altLang="zh-TW" dirty="0">
                <a:solidFill>
                  <a:srgbClr val="FFC000"/>
                </a:solidFill>
              </a:rPr>
              <a:t>region</a:t>
            </a:r>
          </a:p>
          <a:p>
            <a:pPr lvl="1"/>
            <a:r>
              <a:rPr lang="en-US" altLang="zh-TW" dirty="0"/>
              <a:t>Region inner borders shown as white circles and outer borders shown as black squares (using 4-neighborhoods).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sz="1400" dirty="0"/>
          </a:p>
          <a:p>
            <a:r>
              <a:rPr lang="en-US" altLang="zh-TW" dirty="0">
                <a:solidFill>
                  <a:srgbClr val="FFC000"/>
                </a:solidFill>
              </a:rPr>
              <a:t>Convex region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95600"/>
            <a:ext cx="2808682" cy="14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24" y="5177793"/>
            <a:ext cx="3408671" cy="100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28600" y="1524000"/>
            <a:ext cx="8915400" cy="5058996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Convex hull</a:t>
            </a:r>
          </a:p>
          <a:p>
            <a:pPr lvl="1"/>
            <a:r>
              <a:rPr lang="en-US" altLang="zh-TW" dirty="0"/>
              <a:t>A </a:t>
            </a:r>
            <a:r>
              <a:rPr lang="en-US" altLang="zh-TW" dirty="0">
                <a:solidFill>
                  <a:srgbClr val="FFC000"/>
                </a:solidFill>
              </a:rPr>
              <a:t>convex hull </a:t>
            </a:r>
            <a:r>
              <a:rPr lang="en-US" altLang="zh-TW" dirty="0"/>
              <a:t>of a region is the </a:t>
            </a:r>
            <a:br>
              <a:rPr lang="en-US" altLang="zh-TW" dirty="0"/>
            </a:br>
            <a:r>
              <a:rPr lang="en-US" altLang="zh-TW" dirty="0"/>
              <a:t>smallest convex region containing </a:t>
            </a:r>
            <a:br>
              <a:rPr lang="en-US" altLang="zh-TW" dirty="0"/>
            </a:br>
            <a:r>
              <a:rPr lang="en-US" altLang="zh-TW" dirty="0"/>
              <a:t>the input region.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Topological </a:t>
            </a:r>
            <a:r>
              <a:rPr lang="en-US" altLang="zh-TW" sz="1900" dirty="0"/>
              <a:t>(</a:t>
            </a:r>
            <a:r>
              <a:rPr lang="zh-TW" altLang="en-US" sz="1900" dirty="0">
                <a:effectLst/>
              </a:rPr>
              <a:t>拓撲學的</a:t>
            </a:r>
            <a:r>
              <a:rPr lang="en-US" altLang="zh-TW" sz="1900" dirty="0">
                <a:effectLst/>
              </a:rPr>
              <a:t>) </a:t>
            </a:r>
            <a:r>
              <a:rPr lang="en-US" altLang="zh-TW" dirty="0"/>
              <a:t>properties</a:t>
            </a:r>
          </a:p>
          <a:p>
            <a:pPr lvl="1"/>
            <a:r>
              <a:rPr lang="en-US" altLang="zh-TW" dirty="0"/>
              <a:t>Topological properties are </a:t>
            </a:r>
            <a:r>
              <a:rPr lang="en-US" altLang="zh-TW" dirty="0">
                <a:solidFill>
                  <a:srgbClr val="FFC000"/>
                </a:solidFill>
              </a:rPr>
              <a:t>invariant</a:t>
            </a:r>
            <a:r>
              <a:rPr lang="en-US" altLang="zh-TW" dirty="0"/>
              <a:t> to </a:t>
            </a:r>
            <a:r>
              <a:rPr lang="en-US" altLang="zh-TW" dirty="0">
                <a:solidFill>
                  <a:srgbClr val="FFC000"/>
                </a:solidFill>
              </a:rPr>
              <a:t>homeomorphic (</a:t>
            </a:r>
            <a:r>
              <a:rPr lang="zh-TW" altLang="zh-TW" dirty="0">
                <a:solidFill>
                  <a:srgbClr val="FFC000"/>
                </a:solidFill>
                <a:effectLst/>
                <a:latin typeface="Arial Unicode MS"/>
                <a:ea typeface="inherit"/>
              </a:rPr>
              <a:t>同胚</a:t>
            </a:r>
            <a:r>
              <a:rPr lang="zh-TW" altLang="zh-TW" sz="700" dirty="0">
                <a:solidFill>
                  <a:srgbClr val="FFC000"/>
                </a:solidFill>
                <a:effectLst/>
              </a:rPr>
              <a:t> </a:t>
            </a:r>
            <a:r>
              <a:rPr lang="en-US" altLang="zh-TW" dirty="0">
                <a:solidFill>
                  <a:srgbClr val="FFC000"/>
                </a:solidFill>
              </a:rPr>
              <a:t>) transforms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For example, rubber sheet transforms</a:t>
            </a:r>
          </a:p>
          <a:p>
            <a:pPr lvl="2"/>
            <a:r>
              <a:rPr lang="en-US" altLang="zh-TW" dirty="0"/>
              <a:t>Imagine a small rubber balloon with an object painted on it.</a:t>
            </a:r>
          </a:p>
          <a:p>
            <a:pPr lvl="2"/>
            <a:r>
              <a:rPr lang="en-US" altLang="zh-TW" dirty="0"/>
              <a:t>Topological properties of the object are those which are invariant to arbitrary stretching of the rubber sheet.</a:t>
            </a:r>
          </a:p>
          <a:p>
            <a:pPr lvl="2"/>
            <a:r>
              <a:rPr lang="en-US" altLang="zh-TW" dirty="0"/>
              <a:t>Stretching does not change contiguity of the object parts and does not change the number of holes in regions.</a:t>
            </a:r>
          </a:p>
          <a:p>
            <a:pPr marL="776288" lvl="2" indent="0">
              <a:buNone/>
            </a:pPr>
            <a:r>
              <a:rPr lang="en-US" altLang="zh-TW" sz="1300" dirty="0">
                <a:solidFill>
                  <a:srgbClr val="FFC000"/>
                </a:solidFill>
              </a:rPr>
              <a:t>http://www.corrmap.com/features/rubber-sheeting_transformation.php</a:t>
            </a:r>
          </a:p>
          <a:p>
            <a:pPr lvl="1"/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828800"/>
            <a:ext cx="16002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59394"/>
            <a:ext cx="8534400" cy="4612806"/>
          </a:xfrm>
        </p:spPr>
        <p:txBody>
          <a:bodyPr>
            <a:normAutofit/>
          </a:bodyPr>
          <a:lstStyle/>
          <a:p>
            <a:r>
              <a:rPr lang="en-US" altLang="zh-TW" sz="2000" b="1" dirty="0">
                <a:solidFill>
                  <a:srgbClr val="252525"/>
                </a:solidFill>
                <a:latin typeface="Arial" panose="020B0604020202020204" pitchFamily="34" charset="0"/>
              </a:rPr>
              <a:t>Topology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 is concerned with the properties of space that are preserved under </a:t>
            </a:r>
            <a:r>
              <a:rPr lang="en-US" altLang="zh-TW" sz="2000" dirty="0">
                <a:solidFill>
                  <a:srgbClr val="0B0080"/>
                </a:solidFill>
                <a:latin typeface="Arial" panose="020B0604020202020204" pitchFamily="34" charset="0"/>
              </a:rPr>
              <a:t>continuous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 deformations, such as stretching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拉伸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) and bending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彎曲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), but </a:t>
            </a:r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</a:rPr>
              <a:t>not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 tearing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撕開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) or gluing (</a:t>
            </a:r>
            <a:r>
              <a:rPr lang="zh-TW" altLang="en-US" sz="1800" dirty="0">
                <a:solidFill>
                  <a:srgbClr val="252525"/>
                </a:solidFill>
                <a:latin typeface="Arial" panose="020B0604020202020204" pitchFamily="34" charset="0"/>
              </a:rPr>
              <a:t>黏合</a:t>
            </a:r>
            <a:r>
              <a:rPr lang="en-US" altLang="zh-TW" sz="2000" dirty="0">
                <a:solidFill>
                  <a:srgbClr val="252525"/>
                </a:solidFill>
                <a:latin typeface="Arial" panose="020B0604020202020204" pitchFamily="34" charset="0"/>
              </a:rPr>
              <a:t>).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Topological properties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32104" y="4790182"/>
            <a:ext cx="4565904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2060"/>
                </a:solidFill>
                <a:latin typeface="+mj-lt"/>
              </a:rPr>
              <a:t>Example of the topological properties: genus and connectivity (a-d) have a connectivity of 1, 1, 2, and 3 respectively(MacDonald et. al. , 1986). </a:t>
            </a:r>
            <a:endParaRPr lang="en-US" altLang="zh-TW" sz="1600" b="0" i="0" dirty="0">
              <a:solidFill>
                <a:srgbClr val="002060"/>
              </a:solidFill>
              <a:effectLst/>
              <a:latin typeface="+mj-lt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" y="2844635"/>
            <a:ext cx="5010150" cy="183832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2104" y="5983069"/>
            <a:ext cx="45720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TW" altLang="en-US" sz="1200" dirty="0"/>
              <a:t>https://www.researchgate.net/figure/267246393_fig10_Fig-211-Example-of-the-topological-properties-genus-and-connectivity-a-d-have-a</a:t>
            </a:r>
          </a:p>
        </p:txBody>
      </p:sp>
      <p:pic>
        <p:nvPicPr>
          <p:cNvPr id="11266" name="Picture 2" descr="https://upload.wikimedia.org/wikipedia/commons/2/26/Mug_and_Torus_morph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02" y="3657600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5543550" y="6047601"/>
            <a:ext cx="294670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200" dirty="0"/>
              <a:t>https://en.wikipedia.org/wiki/Topology</a:t>
            </a:r>
          </a:p>
        </p:txBody>
      </p:sp>
    </p:spTree>
    <p:extLst>
      <p:ext uri="{BB962C8B-B14F-4D97-AF65-F5344CB8AC3E}">
        <p14:creationId xmlns:p14="http://schemas.microsoft.com/office/powerpoint/2010/main" val="404051023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9530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Topological properties</a:t>
            </a:r>
          </a:p>
          <a:p>
            <a:pPr lvl="1"/>
            <a:r>
              <a:rPr lang="en-US" altLang="zh-TW" dirty="0"/>
              <a:t>An object with non-regular shape can be represented by a collection of its topological components.</a:t>
            </a:r>
          </a:p>
          <a:p>
            <a:pPr lvl="1"/>
            <a:r>
              <a:rPr lang="en-US" altLang="zh-TW" dirty="0"/>
              <a:t>The set inside the convex hull which does not belong to an object is called the </a:t>
            </a:r>
            <a:r>
              <a:rPr lang="en-US" altLang="zh-TW" dirty="0">
                <a:solidFill>
                  <a:srgbClr val="FFC000"/>
                </a:solidFill>
              </a:rPr>
              <a:t>deficit </a:t>
            </a:r>
            <a:r>
              <a:rPr lang="en-US" altLang="zh-TW" sz="1600" dirty="0">
                <a:solidFill>
                  <a:srgbClr val="FFC000"/>
                </a:solidFill>
              </a:rPr>
              <a:t>(</a:t>
            </a:r>
            <a:r>
              <a:rPr lang="zh-TW" altLang="en-US" sz="1600" dirty="0">
                <a:solidFill>
                  <a:srgbClr val="FFC000"/>
                </a:solidFill>
              </a:rPr>
              <a:t>不足額</a:t>
            </a:r>
            <a:r>
              <a:rPr lang="en-US" altLang="zh-TW" sz="1600" dirty="0">
                <a:solidFill>
                  <a:srgbClr val="FFC000"/>
                </a:solidFill>
              </a:rPr>
              <a:t>) </a:t>
            </a:r>
            <a:r>
              <a:rPr lang="en-US" altLang="zh-TW" dirty="0">
                <a:solidFill>
                  <a:srgbClr val="FFC000"/>
                </a:solidFill>
              </a:rPr>
              <a:t>of convexity</a:t>
            </a:r>
            <a:r>
              <a:rPr lang="en-US" altLang="zh-TW" dirty="0"/>
              <a:t>, including </a:t>
            </a:r>
            <a:r>
              <a:rPr lang="en-US" altLang="zh-TW" dirty="0">
                <a:solidFill>
                  <a:srgbClr val="00FF00"/>
                </a:solidFill>
              </a:rPr>
              <a:t>lakes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0FF00"/>
                </a:solidFill>
              </a:rPr>
              <a:t>bays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>
                <a:solidFill>
                  <a:srgbClr val="FFC000"/>
                </a:solidFill>
              </a:rPr>
              <a:t>Lakes</a:t>
            </a:r>
            <a:r>
              <a:rPr lang="en-US" altLang="zh-TW" dirty="0"/>
              <a:t> are fully surrounded by the object.</a:t>
            </a:r>
          </a:p>
          <a:p>
            <a:pPr lvl="2"/>
            <a:r>
              <a:rPr lang="en-US" altLang="zh-TW" dirty="0">
                <a:solidFill>
                  <a:srgbClr val="FFC000"/>
                </a:solidFill>
              </a:rPr>
              <a:t>Bays</a:t>
            </a:r>
            <a:r>
              <a:rPr lang="en-US" altLang="zh-TW" dirty="0"/>
              <a:t> are contiguous with the border of the convex hull of the object.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Matric and topological properties of digital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718265"/>
            <a:ext cx="7391400" cy="15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90296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366735"/>
            <a:ext cx="8534400" cy="4770071"/>
          </a:xfrm>
        </p:spPr>
        <p:txBody>
          <a:bodyPr/>
          <a:lstStyle/>
          <a:p>
            <a:r>
              <a:rPr lang="en-US" altLang="zh-TW" dirty="0"/>
              <a:t>The brightness </a:t>
            </a:r>
            <a:r>
              <a:rPr lang="en-US" altLang="zh-TW" dirty="0">
                <a:solidFill>
                  <a:srgbClr val="FFC000"/>
                </a:solidFill>
              </a:rPr>
              <a:t>histogram</a:t>
            </a:r>
            <a:r>
              <a:rPr lang="en-US" altLang="zh-TW" dirty="0"/>
              <a:t> of an image provides the frequency of the brightness value in the image.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Local smoothing </a:t>
            </a:r>
            <a:r>
              <a:rPr lang="en-US" altLang="zh-TW" dirty="0"/>
              <a:t>of the histogram </a:t>
            </a:r>
          </a:p>
          <a:p>
            <a:pPr lvl="1"/>
            <a:r>
              <a:rPr lang="en-US" altLang="zh-TW" dirty="0"/>
              <a:t>To reduce the number of local minima and maxima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Histograms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35" y="3246071"/>
            <a:ext cx="3022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08" y="3246071"/>
            <a:ext cx="402980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Information entropy</a:t>
                </a:r>
              </a:p>
              <a:p>
                <a:pPr lvl="1"/>
                <a:r>
                  <a:rPr lang="en-US" altLang="zh-TW" dirty="0"/>
                  <a:t>The entropy can serve as an measure of ‘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disorder</a:t>
                </a:r>
                <a:r>
                  <a:rPr lang="en-US" altLang="zh-TW" dirty="0"/>
                  <a:t>’.</a:t>
                </a:r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As the level of disorder rises, entropy increases and events are less predictable.</a:t>
                </a:r>
              </a:p>
              <a:p>
                <a:pPr lvl="1"/>
                <a:r>
                  <a:rPr lang="en-US" altLang="zh-TW" dirty="0"/>
                  <a:t>Assuming a discrete random variable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dirty="0"/>
                  <a:t> with possible outcomes </a:t>
                </a:r>
                <a:r>
                  <a:rPr lang="en-US" altLang="zh-TW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/>
                  <a:t>,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1,…,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TW" dirty="0"/>
                  <a:t>. Then the entropy defined as 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altLang="zh-TW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altLang="zh-TW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baseline="-2500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b="0" i="1" baseline="-2500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where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0=1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r>
                  <a:rPr lang="en-US" altLang="zh-TW" dirty="0"/>
                  <a:t>;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en-US" dirty="0"/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Entropy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210297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Contrast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Contrast</a:t>
            </a:r>
            <a:r>
              <a:rPr lang="en-US" altLang="zh-TW" dirty="0"/>
              <a:t> is the </a:t>
            </a:r>
            <a:r>
              <a:rPr lang="en-US" altLang="zh-TW" dirty="0">
                <a:solidFill>
                  <a:srgbClr val="00FF00"/>
                </a:solidFill>
              </a:rPr>
              <a:t>local</a:t>
            </a:r>
            <a:r>
              <a:rPr lang="en-US" altLang="zh-TW" dirty="0"/>
              <a:t> change in brightness and is defined as the ratio between average brightness of an object and the background.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Conditional contrast effect</a:t>
            </a:r>
          </a:p>
          <a:p>
            <a:pPr lvl="2"/>
            <a:r>
              <a:rPr lang="en-US" altLang="zh-TW" dirty="0"/>
              <a:t>Circles inside squares have the same brightness.</a:t>
            </a:r>
          </a:p>
          <a:p>
            <a:pPr lvl="2"/>
            <a:r>
              <a:rPr lang="en-US" altLang="zh-TW" dirty="0"/>
              <a:t>Human perceive the brightness of the small circles as different.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12615"/>
            <a:ext cx="6400800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08391"/>
            <a:ext cx="8534400" cy="4612806"/>
          </a:xfrm>
        </p:spPr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Acuity (</a:t>
            </a:r>
            <a:r>
              <a:rPr lang="zh-TW" altLang="zh-TW" sz="2000" dirty="0">
                <a:solidFill>
                  <a:srgbClr val="FFFF00"/>
                </a:solidFill>
              </a:rPr>
              <a:t>敏銳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Acuity </a:t>
            </a:r>
            <a:r>
              <a:rPr lang="en-US" altLang="zh-TW" dirty="0"/>
              <a:t>is the ability to detect details in an image.</a:t>
            </a:r>
          </a:p>
          <a:p>
            <a:pPr lvl="2"/>
            <a:r>
              <a:rPr lang="en-US" altLang="zh-TW" dirty="0"/>
              <a:t>The human eye is </a:t>
            </a:r>
            <a:br>
              <a:rPr lang="en-US" altLang="zh-TW" dirty="0"/>
            </a:br>
            <a:r>
              <a:rPr lang="en-US" altLang="zh-TW" dirty="0">
                <a:solidFill>
                  <a:srgbClr val="FFC000"/>
                </a:solidFill>
              </a:rPr>
              <a:t>less sensitive </a:t>
            </a:r>
            <a:r>
              <a:rPr lang="en-US" altLang="zh-TW" dirty="0"/>
              <a:t>to slow and fast changes in brightness in the image plane but </a:t>
            </a:r>
            <a:br>
              <a:rPr lang="en-US" altLang="zh-TW" dirty="0"/>
            </a:br>
            <a:r>
              <a:rPr lang="en-US" altLang="zh-TW" dirty="0">
                <a:solidFill>
                  <a:srgbClr val="FFC000"/>
                </a:solidFill>
              </a:rPr>
              <a:t>more sensitive </a:t>
            </a:r>
            <a:r>
              <a:rPr lang="en-US" altLang="zh-TW" dirty="0"/>
              <a:t>to intermediate (</a:t>
            </a:r>
            <a:r>
              <a:rPr lang="zh-TW" altLang="en-US" sz="1800" dirty="0"/>
              <a:t>中間的</a:t>
            </a:r>
            <a:r>
              <a:rPr lang="en-US" altLang="zh-TW" dirty="0"/>
              <a:t>) changes.</a:t>
            </a:r>
          </a:p>
          <a:p>
            <a:pPr lvl="2"/>
            <a:r>
              <a:rPr lang="en-US" altLang="zh-TW" dirty="0"/>
              <a:t>Acuity also decreases with increasing distance from the optical axis </a:t>
            </a:r>
            <a:r>
              <a:rPr lang="en-US" altLang="zh-TW" sz="1800" dirty="0"/>
              <a:t>(</a:t>
            </a:r>
            <a:r>
              <a:rPr lang="zh-TW" altLang="zh-TW" sz="1800" dirty="0"/>
              <a:t>光軸</a:t>
            </a:r>
            <a:r>
              <a:rPr lang="en-US" altLang="zh-TW" sz="1800" dirty="0"/>
              <a:t>).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Resolution</a:t>
            </a:r>
            <a:r>
              <a:rPr lang="en-US" altLang="zh-TW" dirty="0"/>
              <a:t> in an image is </a:t>
            </a:r>
            <a:r>
              <a:rPr lang="en-US" altLang="zh-TW" dirty="0">
                <a:solidFill>
                  <a:srgbClr val="00FF00"/>
                </a:solidFill>
              </a:rPr>
              <a:t>bounded </a:t>
            </a:r>
            <a:r>
              <a:rPr lang="en-US" altLang="zh-TW" dirty="0"/>
              <a:t>by the resolution ability of the human eye.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</a:t>
            </a:r>
            <a:r>
              <a:rPr lang="en-US" altLang="zh-TW" dirty="0">
                <a:solidFill>
                  <a:srgbClr val="FFFF00"/>
                </a:solidFill>
              </a:rPr>
              <a:t>visual illusions </a:t>
            </a:r>
            <a:r>
              <a:rPr lang="en-US" altLang="zh-TW" dirty="0"/>
              <a:t>(</a:t>
            </a:r>
            <a:r>
              <a:rPr lang="zh-TW" altLang="en-US" sz="1800" dirty="0"/>
              <a:t>錯覺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Human perception of images is prone </a:t>
            </a:r>
            <a:r>
              <a:rPr lang="en-US" altLang="zh-TW" sz="1800" dirty="0"/>
              <a:t>(</a:t>
            </a:r>
            <a:r>
              <a:rPr lang="zh-TW" altLang="zh-TW" sz="1800" dirty="0"/>
              <a:t>易於</a:t>
            </a:r>
            <a:r>
              <a:rPr lang="en-US" altLang="zh-TW" sz="1800" dirty="0"/>
              <a:t>)</a:t>
            </a:r>
            <a:r>
              <a:rPr lang="en-US" altLang="zh-TW" dirty="0">
                <a:solidFill>
                  <a:srgbClr val="212121"/>
                </a:solidFill>
                <a:effectLst/>
                <a:latin typeface="Arial Unicode MS"/>
                <a:ea typeface="inherit"/>
              </a:rPr>
              <a:t> </a:t>
            </a:r>
            <a:r>
              <a:rPr lang="en-US" altLang="zh-TW" dirty="0"/>
              <a:t>to many illusions.</a:t>
            </a:r>
          </a:p>
          <a:p>
            <a:pPr lvl="2"/>
            <a:r>
              <a:rPr lang="en-US" altLang="zh-TW" dirty="0">
                <a:solidFill>
                  <a:srgbClr val="FFFF00"/>
                </a:solidFill>
              </a:rPr>
              <a:t>Object borders</a:t>
            </a:r>
          </a:p>
          <a:p>
            <a:pPr lvl="3"/>
            <a:r>
              <a:rPr lang="en-US" altLang="zh-TW" dirty="0">
                <a:solidFill>
                  <a:srgbClr val="FFC000"/>
                </a:solidFill>
              </a:rPr>
              <a:t>Boundaries of objects </a:t>
            </a:r>
            <a:r>
              <a:rPr lang="en-US" altLang="zh-TW" dirty="0"/>
              <a:t>and simple patterns such as blobs or lines enable adaptation effects similar to conditional contrast.</a:t>
            </a:r>
          </a:p>
          <a:p>
            <a:pPr lvl="3"/>
            <a:r>
              <a:rPr lang="en-US" altLang="zh-TW" dirty="0"/>
              <a:t>For example, the </a:t>
            </a:r>
            <a:r>
              <a:rPr lang="en-US" altLang="zh-TW" dirty="0" err="1"/>
              <a:t>Ebbinghaus</a:t>
            </a:r>
            <a:r>
              <a:rPr lang="en-US" altLang="zh-TW" dirty="0"/>
              <a:t> illusion (</a:t>
            </a:r>
            <a:r>
              <a:rPr lang="zh-TW" altLang="en-US" dirty="0">
                <a:effectLst/>
              </a:rPr>
              <a:t>艾賓浩斯錯覺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80456" y="3715544"/>
            <a:ext cx="179228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90998"/>
            <a:ext cx="2133600" cy="179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08929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visual illusions (</a:t>
            </a:r>
            <a:r>
              <a:rPr lang="zh-TW" altLang="en-US" sz="1800" dirty="0"/>
              <a:t>錯覺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>
                <a:solidFill>
                  <a:srgbClr val="00FF00"/>
                </a:solidFill>
              </a:rPr>
              <a:t>Parallel diagonal line segments </a:t>
            </a:r>
            <a:r>
              <a:rPr lang="en-US" altLang="zh-TW" dirty="0"/>
              <a:t>which are not perceived as parallel. (left image)</a:t>
            </a:r>
          </a:p>
          <a:p>
            <a:pPr lvl="1"/>
            <a:r>
              <a:rPr lang="en-US" altLang="zh-TW" dirty="0">
                <a:solidFill>
                  <a:srgbClr val="00FF00"/>
                </a:solidFill>
              </a:rPr>
              <a:t>Horizontal lines are parallel</a:t>
            </a:r>
            <a:r>
              <a:rPr lang="en-US" altLang="zh-TW" dirty="0"/>
              <a:t>, although not perceived as such. (right image)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592218"/>
            <a:ext cx="3505200" cy="265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ATT-6-7D8479D0A142AD46AAEE597F2464BE71-image0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88" y="3592218"/>
            <a:ext cx="3489477" cy="262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24" y="1430880"/>
            <a:ext cx="2878520" cy="2086927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Projection geometry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0624" y="3573089"/>
            <a:ext cx="61341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http://cgunn3.blogspot.tw/2012/04/where-parallels-meet.html</a:t>
            </a:r>
          </a:p>
        </p:txBody>
      </p:sp>
      <p:pic>
        <p:nvPicPr>
          <p:cNvPr id="8194" name="Picture 2" descr="http://3.bp.blogspot.com/-_uATjo8tjRI/T4-5Lq4qLaI/AAAAAAAACEM/Nc1dbMqNTV0/s200/perspective_3_m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808" y="1390302"/>
            <a:ext cx="2960178" cy="208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914400" y="6360409"/>
            <a:ext cx="634365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http://page.math.tu-berlin.de/~gunn/pages/PGTalkImages/perspectiveDemo-04.png</a:t>
            </a:r>
            <a:endParaRPr lang="zh-TW" altLang="en-US" sz="1200" dirty="0"/>
          </a:p>
        </p:txBody>
      </p:sp>
      <p:pic>
        <p:nvPicPr>
          <p:cNvPr id="8196" name="Picture 4" descr="http://page.math.tu-berlin.de/~gunn/pages/PGTalkImages/perspectiveDemo-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4038600"/>
            <a:ext cx="2914663" cy="219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page.math.tu-berlin.de/~gunn/pages/PGTalkImages/illustration-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033" y="3976726"/>
            <a:ext cx="2882089" cy="238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36809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zh-TW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If something is rotating – go home, you need a break!</a:t>
            </a:r>
            <a:r>
              <a:rPr lang="de-DE" altLang="zh-TW" sz="2800" dirty="0">
                <a:solidFill>
                  <a:srgbClr val="FFFF00"/>
                </a:solidFill>
              </a:rPr>
              <a:t> </a:t>
            </a:r>
            <a:endParaRPr lang="zh-TW" altLang="en-US" sz="2800" dirty="0">
              <a:solidFill>
                <a:srgbClr val="FFFF00"/>
              </a:solidFill>
            </a:endParaRPr>
          </a:p>
        </p:txBody>
      </p:sp>
      <p:pic>
        <p:nvPicPr>
          <p:cNvPr id="6" name="Picture 3" descr="ATT-0-04637FCB270FA54C9FCAC124CC1BDD7A-image0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07" y="1524000"/>
            <a:ext cx="6175186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50692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Perceptual (</a:t>
            </a:r>
            <a:r>
              <a:rPr lang="zh-TW" altLang="en-US" sz="1800" dirty="0">
                <a:solidFill>
                  <a:srgbClr val="FFFF00"/>
                </a:solidFill>
              </a:rPr>
              <a:t>知覺</a:t>
            </a:r>
            <a:r>
              <a:rPr lang="en-US" altLang="zh-TW" dirty="0">
                <a:solidFill>
                  <a:srgbClr val="FFFF00"/>
                </a:solidFill>
              </a:rPr>
              <a:t>) grouping</a:t>
            </a:r>
          </a:p>
          <a:p>
            <a:pPr lvl="1"/>
            <a:r>
              <a:rPr lang="en-US" altLang="zh-TW" dirty="0"/>
              <a:t>The human ability to group items according to various properties is illustrated in the figure.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76600"/>
            <a:ext cx="48768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Perceptual grouping</a:t>
            </a:r>
          </a:p>
          <a:p>
            <a:pPr lvl="1"/>
            <a:r>
              <a:rPr lang="en-US" altLang="zh-TW" dirty="0"/>
              <a:t>Perceived properties help people </a:t>
            </a:r>
            <a:r>
              <a:rPr lang="en-US" altLang="zh-TW" dirty="0">
                <a:solidFill>
                  <a:srgbClr val="FFC000"/>
                </a:solidFill>
              </a:rPr>
              <a:t>to connect elements together </a:t>
            </a:r>
            <a:r>
              <a:rPr lang="en-US" altLang="zh-TW" dirty="0"/>
              <a:t>(in cluttered scenes) based on strongly perceived properties as </a:t>
            </a:r>
            <a:r>
              <a:rPr lang="en-US" altLang="zh-TW" dirty="0">
                <a:solidFill>
                  <a:srgbClr val="FFFF00"/>
                </a:solidFill>
              </a:rPr>
              <a:t>parallelism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FF00"/>
                </a:solidFill>
              </a:rPr>
              <a:t>symmetry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FF00"/>
                </a:solidFill>
              </a:rPr>
              <a:t>continuity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FF00"/>
                </a:solidFill>
              </a:rPr>
              <a:t>closure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perception of the image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2" y="3885253"/>
            <a:ext cx="1868557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98" y="4538189"/>
            <a:ext cx="1895394" cy="138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05" y="3581401"/>
            <a:ext cx="1857440" cy="137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089" y="4343400"/>
            <a:ext cx="1945575" cy="135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  <a:effectLst/>
              </a:rPr>
              <a:t>Image degradation </a:t>
            </a:r>
            <a:r>
              <a:rPr lang="en-US" altLang="zh-TW" sz="1800" dirty="0">
                <a:solidFill>
                  <a:srgbClr val="FFFF00"/>
                </a:solidFill>
                <a:effectLst/>
              </a:rPr>
              <a:t>(</a:t>
            </a:r>
            <a:r>
              <a:rPr lang="zh-TW" altLang="en-US" sz="1800" dirty="0">
                <a:solidFill>
                  <a:srgbClr val="FFFF00"/>
                </a:solidFill>
                <a:effectLst/>
              </a:rPr>
              <a:t>退化</a:t>
            </a:r>
            <a:r>
              <a:rPr lang="en-US" altLang="zh-TW" sz="1800" dirty="0">
                <a:solidFill>
                  <a:srgbClr val="FFFF00"/>
                </a:solidFill>
                <a:effectLst/>
              </a:rPr>
              <a:t>;</a:t>
            </a:r>
            <a:r>
              <a:rPr lang="zh-TW" altLang="en-US" sz="1800" dirty="0">
                <a:solidFill>
                  <a:srgbClr val="FFFF00"/>
                </a:solidFill>
                <a:effectLst/>
              </a:rPr>
              <a:t>下降</a:t>
            </a:r>
            <a:r>
              <a:rPr lang="en-US" altLang="zh-TW" sz="1800" dirty="0">
                <a:solidFill>
                  <a:srgbClr val="FFFF00"/>
                </a:solidFill>
                <a:effectLst/>
              </a:rPr>
              <a:t>)</a:t>
            </a:r>
          </a:p>
          <a:p>
            <a:pPr lvl="1"/>
            <a:r>
              <a:rPr lang="en-US" altLang="zh-TW" dirty="0"/>
              <a:t>An image might be degraded (</a:t>
            </a:r>
            <a:r>
              <a:rPr lang="zh-TW" altLang="en-US" sz="1400" dirty="0"/>
              <a:t>退化</a:t>
            </a:r>
            <a:r>
              <a:rPr lang="en-US" altLang="zh-TW" dirty="0"/>
              <a:t>) during capture, transmission, or processing.</a:t>
            </a:r>
          </a:p>
          <a:p>
            <a:pPr lvl="1"/>
            <a:r>
              <a:rPr lang="en-US" altLang="zh-TW" dirty="0"/>
              <a:t>Measures of </a:t>
            </a:r>
            <a:r>
              <a:rPr lang="en-US" altLang="zh-TW" dirty="0">
                <a:solidFill>
                  <a:srgbClr val="FFC000"/>
                </a:solidFill>
              </a:rPr>
              <a:t>image quality </a:t>
            </a:r>
            <a:r>
              <a:rPr lang="en-US" altLang="zh-TW" dirty="0"/>
              <a:t>can be used to assess the </a:t>
            </a:r>
            <a:r>
              <a:rPr lang="en-US" altLang="zh-TW" dirty="0">
                <a:solidFill>
                  <a:srgbClr val="FFC000"/>
                </a:solidFill>
              </a:rPr>
              <a:t>degree of degradation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>
                <a:effectLst/>
              </a:rPr>
              <a:t>Image degradation (</a:t>
            </a:r>
            <a:r>
              <a:rPr lang="zh-TW" altLang="en-US" sz="1600" dirty="0">
                <a:effectLst/>
              </a:rPr>
              <a:t>影像劣化</a:t>
            </a:r>
            <a:r>
              <a:rPr lang="en-US" altLang="zh-TW" sz="1600" dirty="0">
                <a:effectLst/>
              </a:rPr>
              <a:t>;</a:t>
            </a:r>
            <a:r>
              <a:rPr lang="zh-TW" altLang="en-US" sz="1600" dirty="0">
                <a:effectLst/>
              </a:rPr>
              <a:t>影像衰退</a:t>
            </a:r>
            <a:r>
              <a:rPr lang="en-US" altLang="zh-TW" dirty="0">
                <a:effectLst/>
              </a:rPr>
              <a:t>) model </a:t>
            </a:r>
            <a:r>
              <a:rPr lang="en-US" altLang="zh-TW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quality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20811"/>
            <a:ext cx="5462588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6553200" y="4742907"/>
            <a:ext cx="2362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i="1" dirty="0">
                <a:latin typeface="Times New Roman" panose="02020603050405020304" pitchFamily="18" charset="0"/>
              </a:rPr>
              <a:t>g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i="1" dirty="0" err="1">
                <a:latin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</a:rPr>
              <a:t>): input image</a:t>
            </a:r>
          </a:p>
          <a:p>
            <a:r>
              <a:rPr lang="en-US" altLang="zh-TW" i="1" dirty="0">
                <a:latin typeface="Times New Roman" panose="02020603050405020304" pitchFamily="18" charset="0"/>
              </a:rPr>
              <a:t>f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i="1" dirty="0" err="1">
                <a:latin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</a:rPr>
              <a:t>): degraded image</a:t>
            </a:r>
          </a:p>
          <a:p>
            <a:r>
              <a:rPr lang="en-US" altLang="zh-TW" i="1" dirty="0">
                <a:latin typeface="Times New Roman" panose="02020603050405020304" pitchFamily="18" charset="0"/>
              </a:rPr>
              <a:t>H</a:t>
            </a:r>
            <a:r>
              <a:rPr lang="en-US" altLang="zh-TW" dirty="0">
                <a:latin typeface="Times New Roman" panose="02020603050405020304" pitchFamily="18" charset="0"/>
              </a:rPr>
              <a:t>: degradation process</a:t>
            </a:r>
          </a:p>
          <a:p>
            <a:r>
              <a:rPr lang="en-US" altLang="zh-TW" i="1" dirty="0">
                <a:latin typeface="Times New Roman" panose="02020603050405020304" pitchFamily="18" charset="0"/>
              </a:rPr>
              <a:t>n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en-US" altLang="zh-TW" i="1" dirty="0" err="1">
                <a:latin typeface="Times New Roman" panose="02020603050405020304" pitchFamily="18" charset="0"/>
              </a:rPr>
              <a:t>x,y</a:t>
            </a:r>
            <a:r>
              <a:rPr lang="en-US" altLang="zh-TW" dirty="0">
                <a:latin typeface="Times New Roman" panose="02020603050405020304" pitchFamily="18" charset="0"/>
              </a:rPr>
              <a:t>): noise</a:t>
            </a:r>
          </a:p>
        </p:txBody>
      </p:sp>
    </p:spTree>
    <p:extLst>
      <p:ext uri="{BB962C8B-B14F-4D97-AF65-F5344CB8AC3E}">
        <p14:creationId xmlns:p14="http://schemas.microsoft.com/office/powerpoint/2010/main" val="36332671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Noise is one kind of image degradations.</a:t>
                </a:r>
              </a:p>
              <a:p>
                <a:pPr lvl="1"/>
                <a:r>
                  <a:rPr lang="en-US" altLang="zh-TW" dirty="0"/>
                  <a:t>Noise is usually described by its probabilistic characteristics.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White noise </a:t>
                </a:r>
                <a:r>
                  <a:rPr lang="en-US" altLang="zh-TW" dirty="0"/>
                  <a:t>has a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constant</a:t>
                </a:r>
                <a:r>
                  <a:rPr lang="en-US" altLang="zh-TW" dirty="0"/>
                  <a:t> power spectrum.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Gaussian noise</a:t>
                </a:r>
                <a:r>
                  <a:rPr lang="en-US" altLang="zh-TW" dirty="0"/>
                  <a:t>: a special case of white noise</a:t>
                </a:r>
              </a:p>
              <a:p>
                <a:pPr marL="365125" lvl="1" indent="0">
                  <a:buNone/>
                </a:pPr>
                <a:endParaRPr lang="en-US" altLang="zh-TW" dirty="0"/>
              </a:p>
              <a:p>
                <a:pPr marL="365125" lvl="1" indent="0">
                  <a:buNone/>
                </a:pPr>
                <a:endParaRPr lang="en-US" altLang="zh-TW" dirty="0"/>
              </a:p>
              <a:p>
                <a:pPr marL="365125" lvl="1" indent="0">
                  <a:buNone/>
                </a:pPr>
                <a:endParaRPr lang="en-US" altLang="zh-TW" dirty="0"/>
              </a:p>
              <a:p>
                <a:pPr marL="365125" lvl="1" indent="0">
                  <a:buNone/>
                </a:pPr>
                <a:r>
                  <a:rPr lang="en-US" altLang="zh-TW" sz="1800" dirty="0"/>
                  <a:t>     where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TW" sz="1800" dirty="0"/>
                  <a:t> is the mean and </a:t>
                </a:r>
                <a:br>
                  <a:rPr lang="en-US" altLang="zh-TW" sz="1800" dirty="0"/>
                </a:br>
                <a:r>
                  <a:rPr lang="en-US" altLang="zh-TW" sz="1800" dirty="0"/>
                  <a:t>                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sz="1800" dirty="0"/>
                  <a:t> is the standard deviation </a:t>
                </a:r>
                <a:br>
                  <a:rPr lang="en-US" altLang="zh-TW" sz="1800" dirty="0"/>
                </a:br>
                <a:r>
                  <a:rPr lang="en-US" altLang="zh-TW" sz="1800" dirty="0"/>
                  <a:t>                 of the random variable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624573"/>
              </p:ext>
            </p:extLst>
          </p:nvPr>
        </p:nvGraphicFramePr>
        <p:xfrm>
          <a:off x="1371600" y="3505199"/>
          <a:ext cx="29718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4" imgW="2768400" imgH="939600" progId="Equation.DSMT4">
                  <p:embed/>
                </p:oleObj>
              </mc:Choice>
              <mc:Fallback>
                <p:oleObj name="Equation" r:id="rId4" imgW="2768400" imgH="939600" progId="Equation.DSMT4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05199"/>
                        <a:ext cx="2971800" cy="1008063"/>
                      </a:xfrm>
                      <a:prstGeom prst="rect">
                        <a:avLst/>
                      </a:prstGeom>
                      <a:solidFill>
                        <a:schemeClr val="tx2">
                          <a:lumMod val="9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36" name="Picture 40" descr="http://www.sztaki.hu/~sziranyi/Pictures/bb_ad_3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05681"/>
            <a:ext cx="2168769" cy="22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 descr="http://www.sztaki.hu/~sziranyi/Pictures/bb_ad_4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979228"/>
            <a:ext cx="2151068" cy="216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57200" y="5826310"/>
            <a:ext cx="55626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white noise:</a:t>
            </a:r>
          </a:p>
          <a:p>
            <a:r>
              <a:rPr lang="zh-TW" altLang="en-US" sz="1200" dirty="0"/>
              <a:t>https://zh.wikipedia.org/wiki/%E7%99%BD%E9%9B%9C%E8%A8%8A</a:t>
            </a:r>
          </a:p>
        </p:txBody>
      </p:sp>
    </p:spTree>
    <p:extLst>
      <p:ext uri="{BB962C8B-B14F-4D97-AF65-F5344CB8AC3E}">
        <p14:creationId xmlns:p14="http://schemas.microsoft.com/office/powerpoint/2010/main" val="36531654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200" dirty="0"/>
                  <a:t>When an image is transmitted through some channel, </a:t>
                </a:r>
                <a:r>
                  <a:rPr lang="en-US" altLang="zh-TW" sz="2200" dirty="0">
                    <a:solidFill>
                      <a:srgbClr val="FFC000"/>
                    </a:solidFill>
                  </a:rPr>
                  <a:t>noise </a:t>
                </a:r>
                <a:r>
                  <a:rPr lang="en-US" altLang="zh-TW" sz="2200" dirty="0"/>
                  <a:t>which is usually </a:t>
                </a:r>
                <a:r>
                  <a:rPr lang="en-US" altLang="zh-TW" sz="2200" dirty="0">
                    <a:solidFill>
                      <a:srgbClr val="FFC000"/>
                    </a:solidFill>
                  </a:rPr>
                  <a:t>independent</a:t>
                </a:r>
                <a:r>
                  <a:rPr lang="en-US" altLang="zh-TW" sz="2200" dirty="0"/>
                  <a:t> of the image signal occurs.</a:t>
                </a:r>
              </a:p>
              <a:p>
                <a:pPr lvl="1"/>
                <a:r>
                  <a:rPr lang="en-US" altLang="zh-TW" dirty="0">
                    <a:solidFill>
                      <a:srgbClr val="FFFF00"/>
                    </a:solidFill>
                  </a:rPr>
                  <a:t>Additive noise model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2400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 where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is the noise </a:t>
                </a:r>
                <a:r>
                  <a:rPr lang="en-US" altLang="zh-TW" dirty="0"/>
                  <a:t>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/>
                  <a:t> is the input image.</a:t>
                </a:r>
              </a:p>
              <a:p>
                <a:pPr lvl="1"/>
                <a:r>
                  <a:rPr lang="en-US" altLang="zh-TW" dirty="0"/>
                  <a:t>Algorithm 2.3: Generation of additive, zero mean Gaussian noise</a:t>
                </a:r>
              </a:p>
              <a:p>
                <a:pPr marL="365125" lvl="1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9" t="-4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97662132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58240"/>
                <a:ext cx="8534400" cy="524256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Step1: </a:t>
                </a:r>
                <a:r>
                  <a:rPr lang="en-US" altLang="zh-TW" sz="1800" dirty="0"/>
                  <a:t>Suppose an image has gray-level range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altLang="zh-TW" sz="1800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TW" sz="1800" dirty="0"/>
                  <a:t>             Select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TW" sz="1800" dirty="0"/>
                  <a:t>; low values generate less noise.</a:t>
                </a:r>
              </a:p>
              <a:p>
                <a:pPr marL="712788" indent="-7127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2: </a:t>
                </a:r>
                <a:r>
                  <a:rPr lang="en-US" altLang="zh-TW" sz="1800" dirty="0"/>
                  <a:t>For each pair of horizontally neighboring pixels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1800" dirty="0"/>
                  <a:t> generate a pair of independent random number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TW" altLang="en-US" sz="18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TW" sz="1800" dirty="0"/>
                  <a:t> in the range </a:t>
                </a:r>
                <a14:m>
                  <m:oMath xmlns:m="http://schemas.openxmlformats.org/officeDocument/2006/math">
                    <m:r>
                      <a:rPr lang="en-US" altLang="zh-TW" sz="1800" b="0" i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US" altLang="zh-TW" sz="1800" dirty="0"/>
                  <a:t>.</a:t>
                </a:r>
              </a:p>
              <a:p>
                <a:pPr marL="712788" indent="-7127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3: </a:t>
                </a:r>
                <a:r>
                  <a:rPr lang="en-US" altLang="zh-TW" sz="18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1800" b="0" i="1" smtClean="0">
                                <a:latin typeface="Cambria Math" panose="02040503050406030204" pitchFamily="18" charset="0"/>
                              </a:rPr>
                              <m:t>𝜋𝜑</m:t>
                            </m:r>
                          </m:e>
                        </m:d>
                      </m:e>
                    </m:func>
                    <m:rad>
                      <m:radPr>
                        <m:degHide m:val="on"/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en-US" altLang="zh-TW" sz="1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800" i="1">
                        <a:latin typeface="Cambria Math" panose="02040503050406030204" pitchFamily="18" charset="0"/>
                      </a:rPr>
                      <m:t>𝜎</m:t>
                    </m:r>
                    <m:func>
                      <m:func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𝜋𝜑</m:t>
                            </m:r>
                          </m:e>
                        </m:d>
                      </m:e>
                    </m:func>
                    <m:rad>
                      <m:radPr>
                        <m:degHide m:val="on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TW" sz="1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180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endParaRPr lang="en-US" altLang="zh-TW" sz="1800" dirty="0"/>
              </a:p>
              <a:p>
                <a:pPr marL="712788" indent="-712788">
                  <a:buNone/>
                </a:pPr>
                <a:r>
                  <a:rPr lang="en-US" altLang="zh-TW" sz="1700" dirty="0"/>
                  <a:t>             (This is the </a:t>
                </a:r>
                <a:r>
                  <a:rPr lang="en-US" altLang="zh-TW" sz="1700" dirty="0">
                    <a:solidFill>
                      <a:srgbClr val="FFC000"/>
                    </a:solidFill>
                  </a:rPr>
                  <a:t>Box-Muller transform </a:t>
                </a:r>
                <a:r>
                  <a:rPr lang="en-US" altLang="zh-TW" sz="1700" dirty="0"/>
                  <a:t>which assumes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17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7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700" dirty="0"/>
                  <a:t> are independently normally distributed with zero mean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17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TW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700" dirty="0"/>
                  <a:t>)</a:t>
                </a:r>
                <a:endParaRPr lang="zh-TW" altLang="en-US" sz="1700" dirty="0"/>
              </a:p>
              <a:p>
                <a:pPr marL="712788" indent="-7127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4: </a:t>
                </a:r>
                <a:r>
                  <a:rPr lang="en-US" altLang="zh-TW" sz="1800" dirty="0"/>
                  <a:t>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TW" altLang="en-US" sz="1800" dirty="0"/>
                  <a:t> </a:t>
                </a:r>
                <a:r>
                  <a:rPr lang="en-US" altLang="zh-TW" sz="18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1800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sz="1800" dirty="0"/>
                  <a:t> </a:t>
                </a:r>
                <a:r>
                  <a:rPr lang="en-US" altLang="zh-TW" sz="1800" dirty="0"/>
                  <a:t>is the input image.</a:t>
                </a:r>
              </a:p>
              <a:p>
                <a:pPr marL="712788" indent="-7127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5: </a:t>
                </a:r>
                <a:r>
                  <a:rPr lang="en-US" altLang="zh-TW" sz="1800" dirty="0"/>
                  <a:t>Set</a:t>
                </a:r>
              </a:p>
              <a:p>
                <a:pPr marL="357188" indent="-357188">
                  <a:buNone/>
                </a:pPr>
                <a:r>
                  <a:rPr lang="en-US" altLang="zh-TW" sz="1800" dirty="0"/>
                  <a:t>   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0              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&lt;0         </m:t>
                            </m:r>
                          </m:e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−1       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1800" b="0" i="0" smtClean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TW" sz="1800" dirty="0"/>
                  <a:t>;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0              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&lt;0         </m:t>
                            </m:r>
                          </m:e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−1       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a:rPr lang="en-US" altLang="zh-TW" sz="1800" i="0">
                                <a:latin typeface="Cambria Math" panose="02040503050406030204" pitchFamily="18" charset="0"/>
                              </a:rPr>
                              <m:t>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1800" dirty="0"/>
              </a:p>
              <a:p>
                <a:pPr marL="357188" indent="-357188">
                  <a:buNone/>
                </a:pPr>
                <a:r>
                  <a:rPr lang="en-US" altLang="zh-TW" sz="1800" dirty="0">
                    <a:solidFill>
                      <a:srgbClr val="FFFF00"/>
                    </a:solidFill>
                  </a:rPr>
                  <a:t>Step 6: </a:t>
                </a:r>
                <a:r>
                  <a:rPr lang="en-US" altLang="zh-TW" sz="1800" dirty="0"/>
                  <a:t>Go to Step 2 until all pixels have been scanned.</a:t>
                </a:r>
                <a:endParaRPr lang="zh-TW" altLang="en-US" sz="1800" dirty="0"/>
              </a:p>
            </p:txBody>
          </p:sp>
        </mc:Choice>
        <mc:Fallback xmlns=""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58240"/>
                <a:ext cx="8534400" cy="5242560"/>
              </a:xfrm>
              <a:blipFill>
                <a:blip r:embed="rId2"/>
                <a:stretch>
                  <a:fillRect l="-643" t="-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639403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altLang="zh-TW" sz="2000" dirty="0">
                <a:solidFill>
                  <a:srgbClr val="FFFF00"/>
                </a:solidFill>
              </a:rPr>
              <a:t>Algorithm 2.3: Generation of additive, zero mean Gaussian noise</a:t>
            </a:r>
            <a:endParaRPr lang="zh-TW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4384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4648200" cy="4612806"/>
              </a:xfrm>
            </p:spPr>
            <p:txBody>
              <a:bodyPr/>
              <a:lstStyle/>
              <a:p>
                <a:pPr marL="0" lvl="0" indent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</a:rPr>
                  <a:t>Suppose </a:t>
                </a:r>
                <a:r>
                  <a:rPr lang="zh-TW" altLang="zh-TW" sz="1800" i="1" dirty="0">
                    <a:solidFill>
                      <a:srgbClr val="252525"/>
                    </a:solidFill>
                  </a:rPr>
                  <a:t>U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</a:rPr>
                  <a:t>1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and </a:t>
                </a:r>
                <a:r>
                  <a:rPr lang="zh-TW" altLang="zh-TW" sz="1800" i="1" dirty="0">
                    <a:solidFill>
                      <a:srgbClr val="252525"/>
                    </a:solidFill>
                  </a:rPr>
                  <a:t>U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</a:rPr>
                  <a:t>2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are independent </a:t>
                </a:r>
                <a:r>
                  <a:rPr lang="zh-TW" altLang="zh-TW" sz="1800" dirty="0">
                    <a:solidFill>
                      <a:srgbClr val="0B0080"/>
                    </a:solidFill>
                  </a:rPr>
                  <a:t>random variables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that are </a:t>
                </a:r>
                <a:r>
                  <a:rPr lang="zh-TW" altLang="zh-TW" sz="1800" dirty="0">
                    <a:solidFill>
                      <a:srgbClr val="0B0080"/>
                    </a:solidFill>
                  </a:rPr>
                  <a:t>uniformly distributed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in the </a:t>
                </a:r>
                <a:r>
                  <a:rPr lang="zh-TW" altLang="zh-TW" sz="1800" dirty="0">
                    <a:solidFill>
                      <a:srgbClr val="0B0080"/>
                    </a:solidFill>
                  </a:rPr>
                  <a:t>interval</a:t>
                </a:r>
                <a:r>
                  <a:rPr lang="zh-TW" altLang="zh-TW" sz="1800" dirty="0">
                    <a:solidFill>
                      <a:srgbClr val="252525"/>
                    </a:solidFill>
                  </a:rPr>
                  <a:t> (0, 1). Let</a:t>
                </a:r>
                <a:endParaRPr lang="zh-TW" altLang="zh-TW" sz="1800" dirty="0"/>
              </a:p>
              <a:p>
                <a:pPr marL="457200" lvl="1" indent="-45720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180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TW" sz="1800" b="0" i="0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cos</m:t>
                    </m:r>
                    <m:d>
                      <m:dPr>
                        <m:ctrlP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TW" altLang="en-US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  <m:r>
                      <a:rPr lang="en-US" altLang="zh-TW" sz="1800" b="0" i="1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zh-TW" altLang="en-US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TW" sz="18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TW" sz="1800" b="0" i="1" smtClean="0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zh-TW" altLang="zh-TW" sz="1800" dirty="0">
                  <a:solidFill>
                    <a:srgbClr val="252525"/>
                  </a:solidFill>
                  <a:cs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and</a:t>
                </a:r>
                <a:endParaRPr lang="zh-TW" altLang="zh-TW" sz="1800" dirty="0"/>
              </a:p>
              <a:p>
                <a:pPr marL="457200" lvl="1" indent="-45720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𝑍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TW" sz="1800" b="0" i="0" smtClean="0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sin</m:t>
                    </m:r>
                    <m:d>
                      <m:dPr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e>
                    </m:d>
                    <m:r>
                      <a:rPr lang="en-US" altLang="zh-TW" sz="1800" i="1">
                        <a:solidFill>
                          <a:srgbClr val="252525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  <m: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func>
                      <m:funcPr>
                        <m:ctrlPr>
                          <a:rPr lang="en-US" altLang="zh-TW" sz="1800" i="1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1800" b="0" i="0" smtClean="0">
                            <a:solidFill>
                              <a:srgbClr val="252525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zh-TW" altLang="en-US" sz="1800" i="1">
                                <a:solidFill>
                                  <a:srgbClr val="252525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altLang="zh-TW" sz="18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8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TW" sz="1800" i="1">
                                    <a:solidFill>
                                      <a:srgbClr val="252525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zh-TW" altLang="zh-TW" sz="1800" dirty="0">
                  <a:solidFill>
                    <a:srgbClr val="252525"/>
                  </a:solidFill>
                  <a:cs typeface="Arial" panose="020B0604020202020204" pitchFamily="34" charset="0"/>
                </a:endParaRPr>
              </a:p>
              <a:p>
                <a:pPr marL="0" lvl="0" indent="0" eaLnBrk="0" fontAlgn="base" hangingPunct="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None/>
                </a:pP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Then </a:t>
                </a:r>
                <a:r>
                  <a:rPr lang="zh-TW" altLang="zh-TW" sz="1800" i="1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Z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0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 and </a:t>
                </a:r>
                <a:r>
                  <a:rPr lang="zh-TW" altLang="zh-TW" sz="1800" i="1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Z</a:t>
                </a:r>
                <a:r>
                  <a:rPr lang="zh-TW" altLang="zh-TW" sz="1800" baseline="-300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1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 are </a:t>
                </a:r>
                <a:r>
                  <a:rPr lang="zh-TW" altLang="zh-TW" sz="1800" dirty="0">
                    <a:solidFill>
                      <a:srgbClr val="0B0080"/>
                    </a:solidFill>
                    <a:cs typeface="Arial" panose="020B0604020202020204" pitchFamily="34" charset="0"/>
                  </a:rPr>
                  <a:t>independent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 random variables with a </a:t>
                </a:r>
                <a:r>
                  <a:rPr lang="zh-TW" altLang="zh-TW" sz="1800" dirty="0">
                    <a:solidFill>
                      <a:srgbClr val="0B0080"/>
                    </a:solidFill>
                    <a:cs typeface="Arial" panose="020B0604020202020204" pitchFamily="34" charset="0"/>
                  </a:rPr>
                  <a:t>standard normal distribution</a:t>
                </a:r>
                <a:r>
                  <a:rPr lang="zh-TW" altLang="zh-TW" sz="1800" dirty="0">
                    <a:solidFill>
                      <a:srgbClr val="252525"/>
                    </a:solidFill>
                    <a:cs typeface="Arial" panose="020B0604020202020204" pitchFamily="34" charset="0"/>
                  </a:rPr>
                  <a:t>.</a:t>
                </a:r>
              </a:p>
              <a:p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4648200" cy="4612806"/>
              </a:xfrm>
              <a:blipFill>
                <a:blip r:embed="rId2"/>
                <a:stretch>
                  <a:fillRect l="-1181" r="-2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Box–Muller transform</a:t>
            </a:r>
            <a:endParaRPr lang="zh-TW" altLang="en-US" dirty="0"/>
          </a:p>
        </p:txBody>
      </p:sp>
      <p:pic>
        <p:nvPicPr>
          <p:cNvPr id="9218" name="Picture 2" descr="https://upload.wikimedia.org/wikipedia/commons/thumb/1/1f/Box-Muller_transform_visualisation.svg/300px-Box-Muller_transform_visualisa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831909"/>
            <a:ext cx="3576828" cy="357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029200" y="4566002"/>
            <a:ext cx="3576828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rgbClr val="252525"/>
                </a:solidFill>
                <a:latin typeface="Arial" panose="020B0604020202020204" pitchFamily="34" charset="0"/>
              </a:rPr>
              <a:t>Visualisation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of the Box–Muller transform — the </a:t>
            </a:r>
            <a:r>
              <a:rPr lang="en-US" altLang="zh-TW" sz="1400" dirty="0" err="1">
                <a:solidFill>
                  <a:srgbClr val="252525"/>
                </a:solidFill>
                <a:latin typeface="Arial" panose="020B0604020202020204" pitchFamily="34" charset="0"/>
              </a:rPr>
              <a:t>coloured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points in the unit square (u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, u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2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), drawn as circles, are mapped to a 2D Gaussian (z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,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), drawn as crosses. The plots at the margins are the probability distribution functions of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and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. Note that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0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and z</a:t>
            </a:r>
            <a:r>
              <a:rPr lang="en-US" altLang="zh-TW" sz="1400" baseline="-25000" dirty="0">
                <a:solidFill>
                  <a:srgbClr val="252525"/>
                </a:solidFill>
                <a:latin typeface="Arial" panose="020B0604020202020204" pitchFamily="34" charset="0"/>
              </a:rPr>
              <a:t>1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are unbounded; they appear to be in [-3,3] due to the choice of the illustrated points.</a:t>
            </a:r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47700" y="6032461"/>
            <a:ext cx="41148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https://en.wikipedia.org/wiki/Box%E2%80%93Muller_transform#cite_note-4</a:t>
            </a:r>
          </a:p>
        </p:txBody>
      </p:sp>
    </p:spTree>
    <p:extLst>
      <p:ext uri="{BB962C8B-B14F-4D97-AF65-F5344CB8AC3E}">
        <p14:creationId xmlns:p14="http://schemas.microsoft.com/office/powerpoint/2010/main" val="99273379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Signal-to-noise ratio </a:t>
                </a:r>
                <a:r>
                  <a:rPr lang="en-US" altLang="zh-TW" dirty="0"/>
                  <a:t>(SNR)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TW" dirty="0"/>
                  <a:t>;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r>
                  <a:rPr lang="en-US" altLang="zh-TW" dirty="0"/>
                  <a:t>SNR represents a measure of image quality, with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high values being ‘good’.</a:t>
                </a:r>
              </a:p>
              <a:p>
                <a:pPr lvl="1"/>
                <a:r>
                  <a:rPr lang="en-US" altLang="zh-TW" dirty="0"/>
                  <a:t>It is often expressed in the logarithmic scale.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SNR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𝑑𝐵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SNR</m:t>
                    </m:r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 r="-1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926336" y="2760360"/>
                <a:ext cx="1706880" cy="781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SNR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336" y="2760360"/>
                <a:ext cx="1706880" cy="78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1219200" y="2983333"/>
            <a:ext cx="685800" cy="335423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>
                    <a:solidFill>
                      <a:srgbClr val="FFFF00"/>
                    </a:solidFill>
                  </a:rPr>
                  <a:t>Multiplicative noise model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altLang="zh-TW" sz="2400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 where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/>
                  <a:t>is the noise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zh-TW" dirty="0"/>
                  <a:t> is the input image.</a:t>
                </a:r>
              </a:p>
              <a:p>
                <a:pPr lvl="1"/>
                <a:r>
                  <a:rPr lang="en-US" altLang="zh-TW" dirty="0"/>
                  <a:t>The noise magnitude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depends</a:t>
                </a:r>
                <a:r>
                  <a:rPr lang="en-US" altLang="zh-TW" dirty="0"/>
                  <a:t> in many cases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on </a:t>
                </a:r>
                <a:r>
                  <a:rPr lang="en-US" altLang="zh-TW" dirty="0"/>
                  <a:t>the signal magnitude itself.</a:t>
                </a:r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Television raster (</a:t>
                </a:r>
                <a:r>
                  <a:rPr lang="zh-TW" altLang="en-US" sz="1600" b="1" dirty="0">
                    <a:solidFill>
                      <a:srgbClr val="FFC000"/>
                    </a:solidFill>
                    <a:effectLst/>
                  </a:rPr>
                  <a:t>光柵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) degradation</a:t>
                </a:r>
              </a:p>
              <a:p>
                <a:pPr lvl="2"/>
                <a:r>
                  <a:rPr lang="en-US" altLang="zh-TW" dirty="0"/>
                  <a:t>An example of multiplicative noise</a:t>
                </a:r>
              </a:p>
              <a:p>
                <a:pPr lvl="2"/>
                <a:r>
                  <a:rPr lang="en-US" altLang="zh-TW" dirty="0"/>
                  <a:t>Degradation depends on TV lines</a:t>
                </a:r>
              </a:p>
              <a:p>
                <a:pPr lvl="3"/>
                <a:r>
                  <a:rPr lang="en-US" altLang="zh-TW" dirty="0"/>
                  <a:t>In the area of a line this noise is </a:t>
                </a:r>
                <a:br>
                  <a:rPr lang="en-US" altLang="zh-TW" dirty="0"/>
                </a:br>
                <a:r>
                  <a:rPr lang="en-US" altLang="zh-TW" dirty="0">
                    <a:solidFill>
                      <a:srgbClr val="FFC000"/>
                    </a:solidFill>
                  </a:rPr>
                  <a:t>maximal</a:t>
                </a:r>
                <a:r>
                  <a:rPr lang="en-US" altLang="zh-TW" dirty="0"/>
                  <a:t>, and between two lines </a:t>
                </a:r>
                <a:br>
                  <a:rPr lang="en-US" altLang="zh-TW" dirty="0"/>
                </a:br>
                <a:r>
                  <a:rPr lang="en-US" altLang="zh-TW" dirty="0"/>
                  <a:t>it is </a:t>
                </a:r>
                <a:r>
                  <a:rPr lang="en-US" altLang="zh-TW" dirty="0">
                    <a:solidFill>
                      <a:srgbClr val="FFC000"/>
                    </a:solidFill>
                  </a:rPr>
                  <a:t>minimal</a:t>
                </a:r>
                <a:r>
                  <a:rPr lang="en-US" altLang="zh-TW" dirty="0"/>
                  <a:t>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pic>
        <p:nvPicPr>
          <p:cNvPr id="10242" name="Picture 2" descr="https://thetaratrangmarwebauthoring.files.wordpress.com/2012/10/screen32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57159"/>
            <a:ext cx="3093017" cy="23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638799" y="5871004"/>
            <a:ext cx="3093017" cy="43088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https://taratrangmarvideoproduction.wordpress.com/2012/10/16/the-tv-lines/</a:t>
            </a:r>
          </a:p>
        </p:txBody>
      </p:sp>
    </p:spTree>
    <p:extLst>
      <p:ext uri="{BB962C8B-B14F-4D97-AF65-F5344CB8AC3E}">
        <p14:creationId xmlns:p14="http://schemas.microsoft.com/office/powerpoint/2010/main" val="14273882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23999"/>
            <a:ext cx="8534400" cy="477007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The quality of a digital image can be measured by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Spatial resolution (space)</a:t>
            </a:r>
          </a:p>
          <a:p>
            <a:pPr lvl="2"/>
            <a:r>
              <a:rPr lang="en-US" altLang="zh-TW" dirty="0"/>
              <a:t>The proximity (</a:t>
            </a:r>
            <a:r>
              <a:rPr lang="zh-TW" altLang="en-US" sz="1700" dirty="0">
                <a:effectLst/>
              </a:rPr>
              <a:t>接近</a:t>
            </a:r>
            <a:r>
              <a:rPr lang="en-US" altLang="zh-TW" dirty="0"/>
              <a:t>) of image samples in the image plane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Spectral resolution (color)</a:t>
            </a:r>
          </a:p>
          <a:p>
            <a:pPr lvl="2"/>
            <a:r>
              <a:rPr lang="en-US" altLang="zh-TW" dirty="0"/>
              <a:t>The bandwidth (</a:t>
            </a:r>
            <a:r>
              <a:rPr lang="zh-TW" altLang="en-US" sz="1700" dirty="0">
                <a:effectLst/>
              </a:rPr>
              <a:t>頻寬</a:t>
            </a:r>
            <a:r>
              <a:rPr lang="en-US" altLang="zh-TW" dirty="0">
                <a:effectLst/>
              </a:rPr>
              <a:t>) </a:t>
            </a:r>
            <a:r>
              <a:rPr lang="en-US" altLang="zh-TW" dirty="0"/>
              <a:t>of the light frequencies captured by the sensor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Radiometric (</a:t>
            </a:r>
            <a:r>
              <a:rPr lang="zh-TW" altLang="zh-TW" sz="1700" dirty="0">
                <a:solidFill>
                  <a:srgbClr val="FFC000"/>
                </a:solidFill>
              </a:rPr>
              <a:t>輻射</a:t>
            </a:r>
            <a:r>
              <a:rPr lang="zh-TW" altLang="en-US" sz="1700" dirty="0">
                <a:solidFill>
                  <a:srgbClr val="FFC000"/>
                </a:solidFill>
              </a:rPr>
              <a:t>的</a:t>
            </a:r>
            <a:r>
              <a:rPr lang="en-US" altLang="zh-TW" dirty="0">
                <a:solidFill>
                  <a:srgbClr val="FFC000"/>
                </a:solidFill>
              </a:rPr>
              <a:t>)</a:t>
            </a:r>
            <a:r>
              <a:rPr lang="en-US" altLang="zh-TW" dirty="0">
                <a:solidFill>
                  <a:srgbClr val="212121"/>
                </a:solidFill>
                <a:effectLst/>
                <a:latin typeface="Arial Unicode MS"/>
                <a:ea typeface="inherit"/>
              </a:rPr>
              <a:t> </a:t>
            </a:r>
            <a:r>
              <a:rPr lang="en-US" altLang="zh-TW" dirty="0">
                <a:solidFill>
                  <a:srgbClr val="FFC000"/>
                </a:solidFill>
              </a:rPr>
              <a:t>resolution (intensity)</a:t>
            </a:r>
          </a:p>
          <a:p>
            <a:pPr lvl="2"/>
            <a:r>
              <a:rPr lang="en-US" altLang="zh-TW" dirty="0"/>
              <a:t>The number of distinguishable gray-levels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Time resolution (temporal resolution)</a:t>
            </a:r>
          </a:p>
          <a:p>
            <a:pPr lvl="2"/>
            <a:r>
              <a:rPr lang="en-US" altLang="zh-TW" dirty="0"/>
              <a:t>The interval between time samples at which images are captured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representations, a few concepts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421966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8768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Quantization noise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Quantization noise </a:t>
            </a:r>
            <a:r>
              <a:rPr lang="en-US" altLang="zh-TW" dirty="0"/>
              <a:t>occurs when insufficient quantization levels are used.</a:t>
            </a:r>
          </a:p>
          <a:p>
            <a:pPr lvl="1"/>
            <a:r>
              <a:rPr lang="en-US" altLang="zh-TW" dirty="0"/>
              <a:t>For example, 50 levels for a monochromatic (</a:t>
            </a:r>
            <a:r>
              <a:rPr lang="zh-TW" altLang="en-US" sz="1800" dirty="0"/>
              <a:t>單色</a:t>
            </a:r>
            <a:r>
              <a:rPr lang="en-US" altLang="zh-TW" dirty="0"/>
              <a:t>) image.</a:t>
            </a:r>
          </a:p>
          <a:p>
            <a:r>
              <a:rPr lang="en-US" altLang="zh-TW" dirty="0">
                <a:solidFill>
                  <a:srgbClr val="FFFF00"/>
                </a:solidFill>
              </a:rPr>
              <a:t>Impulse noise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Impulse noise </a:t>
            </a:r>
            <a:r>
              <a:rPr lang="en-US" altLang="zh-TW" dirty="0"/>
              <a:t>means that an image is </a:t>
            </a:r>
            <a:br>
              <a:rPr lang="en-US" altLang="zh-TW" dirty="0"/>
            </a:br>
            <a:r>
              <a:rPr lang="en-US" altLang="zh-TW" dirty="0"/>
              <a:t>corrupted with individual noisy pixels </a:t>
            </a:r>
            <a:br>
              <a:rPr lang="en-US" altLang="zh-TW" dirty="0"/>
            </a:br>
            <a:r>
              <a:rPr lang="en-US" altLang="zh-TW" dirty="0"/>
              <a:t>whose brightness differs significantly </a:t>
            </a:r>
            <a:br>
              <a:rPr lang="en-US" altLang="zh-TW" dirty="0"/>
            </a:br>
            <a:r>
              <a:rPr lang="en-US" altLang="zh-TW" dirty="0"/>
              <a:t>from that of the neighborhood.</a:t>
            </a:r>
          </a:p>
          <a:p>
            <a:pPr lvl="1"/>
            <a:r>
              <a:rPr lang="en-US" altLang="zh-TW" dirty="0"/>
              <a:t>For example, </a:t>
            </a:r>
            <a:r>
              <a:rPr lang="en-US" altLang="zh-TW" dirty="0">
                <a:solidFill>
                  <a:srgbClr val="FFC000"/>
                </a:solidFill>
              </a:rPr>
              <a:t>salt-and-pepper noise</a:t>
            </a:r>
          </a:p>
          <a:p>
            <a:pPr lvl="2"/>
            <a:r>
              <a:rPr lang="en-US" altLang="zh-TW" dirty="0"/>
              <a:t>An image is corrupted with white </a:t>
            </a:r>
            <a:br>
              <a:rPr lang="en-US" altLang="zh-TW" dirty="0"/>
            </a:br>
            <a:r>
              <a:rPr lang="en-US" altLang="zh-TW" dirty="0"/>
              <a:t>and/or black pixels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Noise in images</a:t>
            </a:r>
            <a:endParaRPr lang="zh-TW" altLang="en-US" dirty="0"/>
          </a:p>
        </p:txBody>
      </p:sp>
      <p:pic>
        <p:nvPicPr>
          <p:cNvPr id="6148" name="Picture 4" descr="http://www.sztaki.hu/~sziranyi/Pictures/bb_ad_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3829693"/>
            <a:ext cx="2261733" cy="22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06880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Physics of color</a:t>
            </a:r>
          </a:p>
          <a:p>
            <a:pPr lvl="1"/>
            <a:r>
              <a:rPr lang="en-US" altLang="zh-TW" dirty="0"/>
              <a:t>The world is </a:t>
            </a:r>
            <a:r>
              <a:rPr lang="en-US" altLang="zh-TW" dirty="0">
                <a:solidFill>
                  <a:srgbClr val="FFFF00"/>
                </a:solidFill>
              </a:rPr>
              <a:t>colorless</a:t>
            </a:r>
            <a:r>
              <a:rPr lang="en-US" altLang="zh-TW" dirty="0"/>
              <a:t>.  </a:t>
            </a:r>
          </a:p>
          <a:p>
            <a:pPr lvl="1"/>
            <a:r>
              <a:rPr lang="en-US" altLang="zh-TW" dirty="0"/>
              <a:t>Human color perception is carried out by the </a:t>
            </a:r>
            <a:r>
              <a:rPr lang="en-US" altLang="zh-TW" dirty="0">
                <a:solidFill>
                  <a:srgbClr val="FFFF00"/>
                </a:solidFill>
              </a:rPr>
              <a:t>nervous system</a:t>
            </a:r>
            <a:r>
              <a:rPr lang="en-US" altLang="zh-TW" dirty="0"/>
              <a:t>, which interprets differently to distinct electromagnetic wavelengths (</a:t>
            </a:r>
            <a:r>
              <a:rPr lang="zh-TW" altLang="zh-TW" sz="1800" dirty="0"/>
              <a:t>電磁波長 </a:t>
            </a:r>
            <a:r>
              <a:rPr lang="en-US" altLang="zh-TW" dirty="0"/>
              <a:t>). </a:t>
            </a:r>
          </a:p>
          <a:p>
            <a:pPr lvl="1"/>
            <a:r>
              <a:rPr lang="en-US" altLang="zh-TW" sz="2400" dirty="0">
                <a:solidFill>
                  <a:srgbClr val="FFC000"/>
                </a:solidFill>
              </a:rPr>
              <a:t>Electromagnetic spectrum </a:t>
            </a:r>
            <a:r>
              <a:rPr lang="en-US" altLang="zh-TW" dirty="0"/>
              <a:t>(</a:t>
            </a:r>
            <a:r>
              <a:rPr lang="zh-TW" altLang="zh-TW" sz="1800" dirty="0"/>
              <a:t>電磁頻譜</a:t>
            </a:r>
            <a:r>
              <a:rPr lang="zh-TW" altLang="zh-TW" dirty="0"/>
              <a:t> </a:t>
            </a:r>
            <a:r>
              <a:rPr lang="en-US" altLang="zh-TW" dirty="0"/>
              <a:t>)</a:t>
            </a:r>
            <a:endParaRPr lang="zh-TW" altLang="zh-TW" dirty="0"/>
          </a:p>
          <a:p>
            <a:pPr lvl="1"/>
            <a:endParaRPr lang="zh-TW" altLang="en-US" sz="24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images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32770" name="Picture 2" descr="C:\Documents and Settings\altit\Desktop\Sonka 4e Jpegs\93607_ch02\Figure 2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70465"/>
            <a:ext cx="6759786" cy="225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52563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TW" dirty="0">
                <a:solidFill>
                  <a:srgbClr val="FFFF00"/>
                </a:solidFill>
              </a:rPr>
              <a:t>Visible spectral colors</a:t>
            </a:r>
          </a:p>
          <a:p>
            <a:pPr lvl="1">
              <a:buFontTx/>
              <a:buChar char="•"/>
            </a:pPr>
            <a:r>
              <a:rPr lang="en-US" altLang="zh-TW" dirty="0"/>
              <a:t>Colors can be represented as combinations of the primary colors.</a:t>
            </a:r>
          </a:p>
          <a:p>
            <a:pPr lvl="2">
              <a:buFontTx/>
              <a:buChar char="•"/>
            </a:pPr>
            <a:r>
              <a:rPr lang="en-US" altLang="zh-TW" dirty="0">
                <a:solidFill>
                  <a:srgbClr val="FFC000"/>
                </a:solidFill>
              </a:rPr>
              <a:t>Primary colors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FF0000"/>
                </a:solidFill>
              </a:rPr>
              <a:t>red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00FF00"/>
                </a:solidFill>
              </a:rPr>
              <a:t>green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101FF"/>
                </a:solidFill>
              </a:rPr>
              <a:t>blue</a:t>
            </a:r>
          </a:p>
          <a:p>
            <a:pPr lvl="2">
              <a:buFontTx/>
              <a:buChar char="•"/>
            </a:pPr>
            <a:r>
              <a:rPr lang="en-US" altLang="zh-TW" dirty="0"/>
              <a:t>1 nm = 10</a:t>
            </a:r>
            <a:r>
              <a:rPr lang="en-US" altLang="zh-TW" baseline="30000" dirty="0"/>
              <a:t>-9</a:t>
            </a:r>
            <a:r>
              <a:rPr lang="en-US" altLang="zh-TW" dirty="0"/>
              <a:t> m 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Physics of color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352800"/>
            <a:ext cx="6629400" cy="243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Electromagnetic spectrum</a:t>
            </a:r>
            <a:endParaRPr lang="zh-TW" altLang="en-US" dirty="0"/>
          </a:p>
        </p:txBody>
      </p:sp>
      <p:pic>
        <p:nvPicPr>
          <p:cNvPr id="17410" name="Picture 2" descr="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95008"/>
            <a:ext cx="7689850" cy="456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36049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228600" y="1366735"/>
            <a:ext cx="8686800" cy="4770071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Why do we see the world in color?</a:t>
            </a:r>
          </a:p>
          <a:p>
            <a:pPr lvl="1"/>
            <a:r>
              <a:rPr lang="en-US" altLang="zh-TW" dirty="0"/>
              <a:t>The </a:t>
            </a:r>
            <a:r>
              <a:rPr lang="en-US" altLang="zh-TW" dirty="0">
                <a:solidFill>
                  <a:srgbClr val="FFFF00"/>
                </a:solidFill>
              </a:rPr>
              <a:t>surface reflection </a:t>
            </a:r>
            <a:r>
              <a:rPr lang="en-US" altLang="zh-TW" dirty="0"/>
              <a:t>rebounds (</a:t>
            </a:r>
            <a:r>
              <a:rPr lang="zh-TW" altLang="en-US" sz="1800" dirty="0"/>
              <a:t>反</a:t>
            </a:r>
            <a:r>
              <a:rPr lang="zh-TW" altLang="en-US" sz="1800" dirty="0">
                <a:effectLst/>
              </a:rPr>
              <a:t>彈</a:t>
            </a:r>
            <a:r>
              <a:rPr lang="en-US" altLang="zh-TW" dirty="0">
                <a:effectLst/>
              </a:rPr>
              <a:t>) </a:t>
            </a:r>
            <a:r>
              <a:rPr lang="en-US" altLang="zh-TW" dirty="0"/>
              <a:t>incoming energy from the surface, whose spectrum remains the same as that of the light source.</a:t>
            </a:r>
          </a:p>
          <a:p>
            <a:pPr lvl="2"/>
            <a:r>
              <a:rPr lang="en-US" altLang="zh-TW" dirty="0"/>
              <a:t>It is independent of the surface (</a:t>
            </a:r>
            <a:r>
              <a:rPr lang="en-US" altLang="zh-TW" dirty="0">
                <a:solidFill>
                  <a:srgbClr val="00FF00"/>
                </a:solidFill>
              </a:rPr>
              <a:t>do not </a:t>
            </a:r>
            <a:r>
              <a:rPr lang="en-US" altLang="zh-TW" dirty="0"/>
              <a:t>have a color).</a:t>
            </a:r>
          </a:p>
          <a:p>
            <a:pPr lvl="1"/>
            <a:r>
              <a:rPr lang="en-US" altLang="zh-TW" dirty="0"/>
              <a:t>The energy diffuses (</a:t>
            </a:r>
            <a:r>
              <a:rPr lang="zh-TW" altLang="en-US" sz="1800" dirty="0">
                <a:effectLst/>
              </a:rPr>
              <a:t>漫射</a:t>
            </a:r>
            <a:r>
              <a:rPr lang="en-US" altLang="zh-TW" dirty="0">
                <a:effectLst/>
              </a:rPr>
              <a:t>) </a:t>
            </a:r>
            <a:r>
              <a:rPr lang="en-US" altLang="zh-TW" dirty="0"/>
              <a:t>into the material and reflects randomly from the internal pigment (</a:t>
            </a:r>
            <a:r>
              <a:rPr lang="zh-TW" altLang="en-US" sz="1800" dirty="0">
                <a:effectLst/>
              </a:rPr>
              <a:t>顏料</a:t>
            </a:r>
            <a:r>
              <a:rPr lang="en-US" altLang="zh-TW" sz="1800" dirty="0">
                <a:effectLst/>
              </a:rPr>
              <a:t>;</a:t>
            </a:r>
            <a:r>
              <a:rPr lang="zh-TW" altLang="en-US" sz="1800" dirty="0">
                <a:effectLst/>
              </a:rPr>
              <a:t>色素</a:t>
            </a:r>
            <a:r>
              <a:rPr lang="en-US" altLang="zh-TW" dirty="0"/>
              <a:t>) in the matter. </a:t>
            </a:r>
            <a:r>
              <a:rPr lang="en-US" altLang="zh-TW" dirty="0">
                <a:solidFill>
                  <a:srgbClr val="FFFF00"/>
                </a:solidFill>
              </a:rPr>
              <a:t>(body reflection)</a:t>
            </a:r>
          </a:p>
          <a:p>
            <a:pPr lvl="2"/>
            <a:r>
              <a:rPr lang="en-US" altLang="zh-TW" dirty="0">
                <a:solidFill>
                  <a:srgbClr val="FFFF00"/>
                </a:solidFill>
              </a:rPr>
              <a:t>Observed color </a:t>
            </a:r>
            <a:r>
              <a:rPr lang="en-US" altLang="zh-TW" dirty="0"/>
              <a:t>of objects is caused by certain wavelength absorptions (</a:t>
            </a:r>
            <a:r>
              <a:rPr lang="zh-TW" altLang="en-US" sz="1800" dirty="0">
                <a:effectLst/>
              </a:rPr>
              <a:t>吸收</a:t>
            </a:r>
            <a:r>
              <a:rPr lang="en-US" altLang="zh-TW" dirty="0">
                <a:effectLst/>
              </a:rPr>
              <a:t>) </a:t>
            </a:r>
            <a:r>
              <a:rPr lang="en-US" altLang="zh-TW" dirty="0"/>
              <a:t>by pigment particles in dielectrics (</a:t>
            </a:r>
            <a:r>
              <a:rPr lang="zh-TW" altLang="zh-TW" sz="1800" dirty="0"/>
              <a:t>電介質 </a:t>
            </a:r>
            <a:r>
              <a:rPr lang="en-US" altLang="zh-TW" dirty="0"/>
              <a:t>).</a:t>
            </a:r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Physics of color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22" y="4953000"/>
            <a:ext cx="5022694" cy="16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Retina (</a:t>
            </a:r>
            <a:r>
              <a:rPr lang="zh-TW" altLang="zh-TW" sz="2000" dirty="0"/>
              <a:t>視網膜</a:t>
            </a:r>
            <a:r>
              <a:rPr lang="en-US" altLang="zh-TW" dirty="0"/>
              <a:t>) is composed of photoreceptors (</a:t>
            </a:r>
            <a:r>
              <a:rPr lang="zh-TW" altLang="en-US" sz="2000" dirty="0">
                <a:effectLst/>
              </a:rPr>
              <a:t>感光器</a:t>
            </a:r>
            <a:r>
              <a:rPr lang="en-US" altLang="zh-TW" dirty="0">
                <a:effectLst/>
              </a:rPr>
              <a:t>)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Two types of photoreceptors</a:t>
            </a:r>
          </a:p>
          <a:p>
            <a:pPr lvl="1"/>
            <a:r>
              <a:rPr lang="en-US" altLang="zh-TW" sz="2400" dirty="0">
                <a:solidFill>
                  <a:srgbClr val="FFFF00"/>
                </a:solidFill>
              </a:rPr>
              <a:t>Rods:</a:t>
            </a:r>
            <a:r>
              <a:rPr lang="en-US" altLang="zh-TW" sz="2400" dirty="0"/>
              <a:t> sensitive to intensity </a:t>
            </a:r>
          </a:p>
          <a:p>
            <a:pPr lvl="1"/>
            <a:r>
              <a:rPr lang="en-US" altLang="zh-TW" sz="2400" dirty="0">
                <a:solidFill>
                  <a:srgbClr val="FFFF00"/>
                </a:solidFill>
              </a:rPr>
              <a:t>Cones:</a:t>
            </a:r>
            <a:r>
              <a:rPr lang="en-US" altLang="zh-TW" sz="2400" dirty="0"/>
              <a:t> sensitive to color </a:t>
            </a:r>
          </a:p>
          <a:p>
            <a:pPr lvl="1"/>
            <a:endParaRPr lang="en-US" altLang="zh-TW" sz="2400" dirty="0"/>
          </a:p>
          <a:p>
            <a:pPr marL="365125" lvl="1" indent="0">
              <a:buNone/>
            </a:pPr>
            <a:r>
              <a:rPr lang="en-US" altLang="zh-TW" dirty="0">
                <a:effectLst/>
              </a:rPr>
              <a:t>PS </a:t>
            </a:r>
            <a:r>
              <a:rPr lang="zh-TW" altLang="en-US" dirty="0">
                <a:solidFill>
                  <a:srgbClr val="FFC000"/>
                </a:solidFill>
                <a:effectLst/>
              </a:rPr>
              <a:t>視桿細胞</a:t>
            </a:r>
            <a:r>
              <a:rPr lang="en-US" altLang="zh-TW" dirty="0">
                <a:solidFill>
                  <a:srgbClr val="FFC000"/>
                </a:solidFill>
                <a:effectLst/>
              </a:rPr>
              <a:t>(rod cell) </a:t>
            </a:r>
            <a:r>
              <a:rPr lang="en-US" altLang="zh-TW" dirty="0" err="1">
                <a:solidFill>
                  <a:srgbClr val="FFC000"/>
                </a:solidFill>
                <a:effectLst/>
              </a:rPr>
              <a:t>v.s</a:t>
            </a:r>
            <a:r>
              <a:rPr lang="en-US" altLang="zh-TW" dirty="0">
                <a:solidFill>
                  <a:srgbClr val="FFC000"/>
                </a:solidFill>
                <a:effectLst/>
              </a:rPr>
              <a:t>. </a:t>
            </a:r>
            <a:r>
              <a:rPr lang="zh-TW" altLang="en-US" dirty="0">
                <a:solidFill>
                  <a:srgbClr val="FFC000"/>
                </a:solidFill>
                <a:effectLst/>
              </a:rPr>
              <a:t>視錐細胞</a:t>
            </a:r>
            <a:r>
              <a:rPr lang="en-US" altLang="zh-TW" dirty="0">
                <a:solidFill>
                  <a:srgbClr val="FFC000"/>
                </a:solidFill>
                <a:effectLst/>
              </a:rPr>
              <a:t>(cone cell)</a:t>
            </a:r>
          </a:p>
          <a:p>
            <a:pPr marL="365125" lvl="1" indent="0">
              <a:buNone/>
            </a:pPr>
            <a:r>
              <a:rPr lang="zh-TW" altLang="en-US" dirty="0">
                <a:effectLst/>
              </a:rPr>
              <a:t>視桿細胞主要與暗視覺有關</a:t>
            </a:r>
            <a:r>
              <a:rPr lang="en-US" altLang="zh-TW" dirty="0">
                <a:effectLst/>
              </a:rPr>
              <a:t>( </a:t>
            </a:r>
            <a:r>
              <a:rPr lang="zh-TW" altLang="en-US" dirty="0">
                <a:effectLst/>
              </a:rPr>
              <a:t>對光線的明暗變化、形態與移動特別敏感 </a:t>
            </a:r>
            <a:r>
              <a:rPr lang="en-US" altLang="zh-TW" dirty="0">
                <a:effectLst/>
              </a:rPr>
              <a:t>)</a:t>
            </a:r>
            <a:r>
              <a:rPr lang="zh-TW" altLang="en-US" dirty="0">
                <a:effectLst/>
              </a:rPr>
              <a:t>，分佈在</a:t>
            </a:r>
            <a:r>
              <a:rPr lang="zh-TW" altLang="zh-TW" dirty="0"/>
              <a:t>視網膜</a:t>
            </a:r>
            <a:r>
              <a:rPr lang="zh-TW" altLang="en-US" dirty="0">
                <a:effectLst/>
              </a:rPr>
              <a:t>周邊部。</a:t>
            </a:r>
          </a:p>
          <a:p>
            <a:pPr marL="365125" lvl="1" indent="0">
              <a:buNone/>
            </a:pPr>
            <a:r>
              <a:rPr lang="zh-TW" altLang="en-US" dirty="0">
                <a:effectLst/>
              </a:rPr>
              <a:t>視錐細胞則與光視覺有關</a:t>
            </a:r>
            <a:r>
              <a:rPr lang="en-US" altLang="zh-TW" dirty="0">
                <a:effectLst/>
              </a:rPr>
              <a:t>(</a:t>
            </a:r>
            <a:r>
              <a:rPr lang="zh-TW" altLang="en-US" dirty="0">
                <a:effectLst/>
              </a:rPr>
              <a:t>用來辨別色彩，並適合偵測各種細節 </a:t>
            </a:r>
            <a:r>
              <a:rPr lang="en-US" altLang="zh-TW" dirty="0">
                <a:effectLst/>
              </a:rPr>
              <a:t>)</a:t>
            </a:r>
            <a:r>
              <a:rPr lang="zh-TW" altLang="en-US" dirty="0">
                <a:effectLst/>
              </a:rPr>
              <a:t>，分佈在</a:t>
            </a:r>
            <a:r>
              <a:rPr lang="zh-TW" altLang="zh-TW" dirty="0"/>
              <a:t>視網膜</a:t>
            </a:r>
            <a:r>
              <a:rPr lang="zh-TW" altLang="en-US" dirty="0">
                <a:effectLst/>
              </a:rPr>
              <a:t>中心部，中央小凹</a:t>
            </a:r>
            <a:r>
              <a:rPr lang="en-US" altLang="zh-TW" dirty="0">
                <a:effectLst/>
              </a:rPr>
              <a:t>( </a:t>
            </a:r>
            <a:r>
              <a:rPr lang="en-US" altLang="zh-TW" dirty="0" err="1">
                <a:effectLst/>
              </a:rPr>
              <a:t>foveola</a:t>
            </a:r>
            <a:r>
              <a:rPr lang="en-US" altLang="zh-TW" dirty="0">
                <a:effectLst/>
              </a:rPr>
              <a:t> )</a:t>
            </a:r>
            <a:r>
              <a:rPr lang="zh-TW" altLang="en-US" dirty="0">
                <a:effectLst/>
              </a:rPr>
              <a:t>只有視錐細胞。</a:t>
            </a:r>
            <a:endParaRPr lang="en-US" altLang="zh-TW" dirty="0">
              <a:effectLst/>
            </a:endParaRPr>
          </a:p>
          <a:p>
            <a:pPr marL="365125" lvl="1" indent="0">
              <a:buNone/>
            </a:pPr>
            <a:r>
              <a:rPr lang="en-US" altLang="zh-TW" dirty="0">
                <a:effectLst/>
              </a:rPr>
              <a:t>PS </a:t>
            </a:r>
            <a:r>
              <a:rPr lang="zh-TW" altLang="en-US" dirty="0">
                <a:effectLst/>
              </a:rPr>
              <a:t>眼球構造圖 </a:t>
            </a:r>
            <a:r>
              <a:rPr lang="en-US" altLang="zh-TW" sz="1400" dirty="0">
                <a:effectLst/>
              </a:rPr>
              <a:t>https://mulicia.pixnet.net/blog/post/4213181</a:t>
            </a:r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70442684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Types of cones:  L(</a:t>
            </a:r>
            <a:r>
              <a:rPr lang="en-US" altLang="zh-TW" dirty="0">
                <a:solidFill>
                  <a:srgbClr val="FF0000"/>
                </a:solidFill>
              </a:rPr>
              <a:t>red</a:t>
            </a:r>
            <a:r>
              <a:rPr lang="en-US" altLang="zh-TW" dirty="0"/>
              <a:t>), M(</a:t>
            </a:r>
            <a:r>
              <a:rPr lang="en-US" altLang="zh-TW" dirty="0">
                <a:solidFill>
                  <a:srgbClr val="00FF00"/>
                </a:solidFill>
              </a:rPr>
              <a:t>green</a:t>
            </a:r>
            <a:r>
              <a:rPr lang="en-US" altLang="zh-TW" dirty="0"/>
              <a:t>), S(</a:t>
            </a:r>
            <a:r>
              <a:rPr lang="en-US" altLang="zh-TW" dirty="0">
                <a:solidFill>
                  <a:srgbClr val="0101FF"/>
                </a:solidFill>
              </a:rPr>
              <a:t>blue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sz="2400" dirty="0"/>
              <a:t>The figure shows </a:t>
            </a:r>
            <a:r>
              <a:rPr lang="en-US" altLang="zh-TW" sz="2400" dirty="0">
                <a:solidFill>
                  <a:srgbClr val="FFC000"/>
                </a:solidFill>
              </a:rPr>
              <a:t>relative sensitivity </a:t>
            </a:r>
            <a:r>
              <a:rPr lang="en-US" altLang="zh-TW" sz="2400" dirty="0"/>
              <a:t>of S, M, L cones of the human eye to wavelength.</a:t>
            </a:r>
          </a:p>
          <a:p>
            <a:endParaRPr lang="zh-TW" altLang="en-US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140619"/>
              </p:ext>
            </p:extLst>
          </p:nvPr>
        </p:nvGraphicFramePr>
        <p:xfrm>
          <a:off x="2133600" y="3124200"/>
          <a:ext cx="42926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PhotoImpact" r:id="rId3" imgW="4292280" imgH="2197080" progId="PI3.Image">
                  <p:embed/>
                </p:oleObj>
              </mc:Choice>
              <mc:Fallback>
                <p:oleObj name="PhotoImpact" r:id="rId3" imgW="4292280" imgH="219708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3600" y="3124200"/>
                        <a:ext cx="4292600" cy="219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936183" y="5359360"/>
            <a:ext cx="5271633" cy="954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色盲</a:t>
            </a:r>
            <a:r>
              <a:rPr lang="zh-TW" altLang="en-US" sz="1400" dirty="0" smtClean="0"/>
              <a:t>資訊 </a:t>
            </a:r>
            <a:r>
              <a:rPr lang="en-US" altLang="zh-TW" sz="1400" dirty="0"/>
              <a:t>https://zh.wikipedia.org/wiki/%E8%89%B2%E7%9B%B2</a:t>
            </a:r>
            <a:endParaRPr lang="en-US" altLang="zh-TW" sz="1400" dirty="0"/>
          </a:p>
          <a:p>
            <a:r>
              <a:rPr lang="en-US" altLang="zh-TW" sz="1400" dirty="0"/>
              <a:t>http://blog.fourdesire.com/2014/12/11/wo-he-ni-you-dian-bu-yang-zhen-dui-se-mang-zhe-de-ti-tie-she-ji/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>
                    <a:solidFill>
                      <a:srgbClr val="FFFF00"/>
                    </a:solidFill>
                    <a:latin typeface="+mj-lt"/>
                    <a:ea typeface="+mj-ea"/>
                    <a:cs typeface="+mj-cs"/>
                  </a:rPr>
                  <a:t>RGB color space</a:t>
                </a:r>
              </a:p>
              <a:p>
                <a:pPr lvl="1"/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Given primary colors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, then </a:t>
                </a:r>
                <a:r>
                  <a:rPr lang="en-US" altLang="zh-TW" dirty="0">
                    <a:solidFill>
                      <a:srgbClr val="FFC000"/>
                    </a:solidFill>
                    <a:latin typeface="+mj-lt"/>
                    <a:ea typeface="+mj-ea"/>
                    <a:cs typeface="+mj-cs"/>
                  </a:rPr>
                  <a:t>color matching functions </a:t>
                </a:r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can be obtained by</a:t>
                </a:r>
              </a:p>
              <a:p>
                <a:pPr marL="365125" lvl="1" indent="0">
                  <a:buNone/>
                </a:pPr>
                <a:r>
                  <a:rPr lang="en-US" altLang="zh-TW" sz="24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2400" dirty="0"/>
                  <a:t>; </a:t>
                </a:r>
              </a:p>
              <a:p>
                <a:pPr marL="365125" lvl="1" indent="0">
                  <a:buNone/>
                </a:pPr>
                <a:r>
                  <a:rPr lang="en-US" altLang="zh-TW" sz="2400" dirty="0"/>
                  <a:t>  </a:t>
                </a:r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 may be </a:t>
                </a:r>
                <a:r>
                  <a:rPr lang="en-US" altLang="zh-TW" dirty="0">
                    <a:solidFill>
                      <a:srgbClr val="FFC000"/>
                    </a:solidFill>
                    <a:latin typeface="+mj-lt"/>
                    <a:ea typeface="+mj-ea"/>
                    <a:cs typeface="+mj-cs"/>
                  </a:rPr>
                  <a:t>negative</a:t>
                </a:r>
                <a:r>
                  <a:rPr lang="en-US" altLang="zh-TW" dirty="0">
                    <a:latin typeface="+mj-lt"/>
                    <a:ea typeface="+mj-ea"/>
                    <a:cs typeface="+mj-cs"/>
                  </a:rPr>
                  <a:t>.</a:t>
                </a:r>
                <a:endParaRPr lang="zh-TW" altLang="en-US" dirty="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4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36866" name="Picture 2" descr="C:\Documents and Settings\altit\Desktop\Sonka 4e Jpegs\93607_ch02\Figure 2.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5" y="3819600"/>
            <a:ext cx="7420550" cy="21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www.itp.uni-hannover.de/~zawischa/ITP/bildchen/rgbl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352" y="3819600"/>
            <a:ext cx="3637123" cy="22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587240" y="6068433"/>
            <a:ext cx="4251960" cy="2616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100" dirty="0"/>
              <a:t>https://www.itp.uni-hannover.de/~zawischa/ITP/colmetr.html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95400"/>
                <a:ext cx="8534400" cy="465297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CIE </a:t>
                </a:r>
                <a:r>
                  <a:rPr lang="en-US" altLang="zh-TW" dirty="0">
                    <a:solidFill>
                      <a:srgbClr val="FFFF00"/>
                    </a:solidFill>
                  </a:rPr>
                  <a:t>XYZ color space</a:t>
                </a:r>
              </a:p>
              <a:p>
                <a:pPr lvl="1"/>
                <a:r>
                  <a:rPr lang="en-US" altLang="zh-TW" dirty="0"/>
                  <a:t>CIE: an organization responsible for color standard</a:t>
                </a:r>
              </a:p>
              <a:p>
                <a:pPr lvl="2"/>
                <a:r>
                  <a:rPr lang="en-US" altLang="zh-TW" dirty="0">
                    <a:effectLst/>
                  </a:rPr>
                  <a:t>Commission </a:t>
                </a:r>
                <a:r>
                  <a:rPr lang="en-US" altLang="zh-TW" dirty="0" err="1">
                    <a:effectLst/>
                  </a:rPr>
                  <a:t>internationale</a:t>
                </a:r>
                <a:r>
                  <a:rPr lang="en-US" altLang="zh-TW" dirty="0">
                    <a:effectLst/>
                  </a:rPr>
                  <a:t> de </a:t>
                </a:r>
                <a:r>
                  <a:rPr lang="en-US" altLang="zh-TW" dirty="0" err="1">
                    <a:effectLst/>
                  </a:rPr>
                  <a:t>l'éclairage</a:t>
                </a:r>
                <a:r>
                  <a:rPr lang="en-US" altLang="zh-TW" dirty="0">
                    <a:effectLst/>
                  </a:rPr>
                  <a:t> (French)</a:t>
                </a:r>
              </a:p>
              <a:p>
                <a:pPr lvl="2"/>
                <a:r>
                  <a:rPr lang="en-US" altLang="zh-TW" dirty="0">
                    <a:effectLst/>
                  </a:rPr>
                  <a:t>International Commission on Illumination</a:t>
                </a:r>
              </a:p>
              <a:p>
                <a:pPr lvl="2"/>
                <a:r>
                  <a:rPr lang="zh-TW" altLang="zh-TW" sz="1800" dirty="0"/>
                  <a:t>國際照明委員會</a:t>
                </a:r>
                <a:r>
                  <a:rPr lang="en-US" altLang="zh-TW" dirty="0"/>
                  <a:t> </a:t>
                </a:r>
              </a:p>
              <a:p>
                <a:pPr lvl="1"/>
                <a:r>
                  <a:rPr lang="en-US" altLang="zh-TW" dirty="0"/>
                  <a:t>XYZ</a:t>
                </a:r>
              </a:p>
              <a:p>
                <a:pPr lvl="2"/>
                <a:r>
                  <a:rPr lang="en-US" altLang="zh-TW" dirty="0"/>
                  <a:t>Y: brightness (luminance)</a:t>
                </a:r>
              </a:p>
              <a:p>
                <a:pPr lvl="2"/>
                <a:r>
                  <a:rPr lang="en-US" altLang="zh-TW" dirty="0"/>
                  <a:t>The actual color is a mixture of 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zh-TW" dirty="0"/>
                  <a:t> </a:t>
                </a:r>
              </a:p>
              <a:p>
                <a:pPr marL="365125" lvl="1" indent="0">
                  <a:buNone/>
                </a:pPr>
                <a:r>
                  <a:rPr lang="en-US" altLang="zh-TW" dirty="0"/>
                  <a:t>           where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zh-TW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TW" dirty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dirty="0"/>
                  <a:t>are </a:t>
                </a:r>
                <a:br>
                  <a:rPr lang="en-US" altLang="zh-TW" dirty="0"/>
                </a:br>
                <a:r>
                  <a:rPr lang="en-US" altLang="zh-TW" dirty="0"/>
                  <a:t>           weights in the mixture</a:t>
                </a:r>
              </a:p>
              <a:p>
                <a:pPr marL="365125" lvl="1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95400"/>
                <a:ext cx="8534400" cy="4652973"/>
              </a:xfrm>
              <a:blipFill>
                <a:blip r:embed="rId2"/>
                <a:stretch>
                  <a:fillRect l="-2214" t="-61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37890" name="Picture 2" descr="C:\Documents and Settings\altit\Desktop\Sonka 4e Jpegs\93607_ch02\Figure 2.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96" y="3462305"/>
            <a:ext cx="3416808" cy="28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www.itp.uni-hannover.de/~zawischa/ITP/bildchen/spekt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96" y="3462305"/>
            <a:ext cx="3416808" cy="285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884565" y="5689089"/>
            <a:ext cx="4251198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CIE </a:t>
            </a:r>
            <a:r>
              <a:rPr lang="en-US" altLang="zh-TW" sz="1200" dirty="0">
                <a:solidFill>
                  <a:srgbClr val="FFFF00"/>
                </a:solidFill>
              </a:rPr>
              <a:t>XYZ color space</a:t>
            </a:r>
          </a:p>
          <a:p>
            <a:r>
              <a:rPr lang="zh-TW" altLang="en-US" sz="1200" dirty="0"/>
              <a:t>https://zh.wikipedia.org/wiki/CIE1931%E8%89%B2%E5%BD%A9%E7%A9%BA%E9%97%B4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28600" y="1524000"/>
            <a:ext cx="8534400" cy="4612806"/>
          </a:xfrm>
        </p:spPr>
        <p:txBody>
          <a:bodyPr/>
          <a:lstStyle/>
          <a:p>
            <a:pPr lvl="0"/>
            <a:r>
              <a:rPr lang="en-US" altLang="zh-TW" dirty="0">
                <a:solidFill>
                  <a:srgbClr val="FFFF00"/>
                </a:solidFill>
              </a:rPr>
              <a:t>Color gamut (</a:t>
            </a:r>
            <a:r>
              <a:rPr lang="zh-TW" altLang="zh-TW" dirty="0">
                <a:solidFill>
                  <a:srgbClr val="FFFF00"/>
                </a:solidFill>
              </a:rPr>
              <a:t>色域</a:t>
            </a:r>
            <a:r>
              <a:rPr lang="en-US" altLang="zh-TW" dirty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US" altLang="zh-TW" dirty="0"/>
              <a:t>The subspace of colors perceivable by humans is called the color gamut.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38914" name="Picture 2" descr="C:\Documents and Settings\altit\Desktop\Sonka 4e Jpegs\93607_ch02\Figure 2.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0"/>
            <a:ext cx="2497137" cy="275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cdn.soundandvision.com/images/b0066645_55e06f5d611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032760"/>
            <a:ext cx="3964011" cy="28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506005" y="5905973"/>
            <a:ext cx="525699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http://www.avsforum.com/forum/465-high-dynamic-range-hdr-wide-color-gamut-wcg/2442082-hdr-misconceptions-still-prevail-3.html</a:t>
            </a:r>
          </a:p>
        </p:txBody>
      </p: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00"/>
                </a:solidFill>
              </a:rPr>
              <a:t>Sampling</a:t>
            </a:r>
          </a:p>
          <a:p>
            <a:pPr lvl="1"/>
            <a:r>
              <a:rPr lang="en-US" altLang="zh-TW" dirty="0"/>
              <a:t>A continuous image is digitized at sampling points.</a:t>
            </a:r>
          </a:p>
          <a:p>
            <a:pPr lvl="2"/>
            <a:r>
              <a:rPr lang="en-US" altLang="zh-TW" dirty="0"/>
              <a:t>These sampling points are ordered in the plane, and their geometric relation is called the </a:t>
            </a:r>
            <a:r>
              <a:rPr lang="en-US" altLang="zh-TW" dirty="0">
                <a:solidFill>
                  <a:srgbClr val="FFC000"/>
                </a:solidFill>
              </a:rPr>
              <a:t>grid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>
                <a:solidFill>
                  <a:srgbClr val="FFC000"/>
                </a:solidFill>
              </a:rPr>
              <a:t>Grids</a:t>
            </a:r>
            <a:r>
              <a:rPr lang="en-US" altLang="zh-TW" dirty="0"/>
              <a:t> used in practice are usually </a:t>
            </a:r>
            <a:r>
              <a:rPr lang="en-US" altLang="zh-TW" dirty="0">
                <a:solidFill>
                  <a:srgbClr val="FFC000"/>
                </a:solidFill>
              </a:rPr>
              <a:t>square</a:t>
            </a:r>
            <a:r>
              <a:rPr lang="en-US" altLang="zh-TW" dirty="0"/>
              <a:t> or </a:t>
            </a:r>
            <a:r>
              <a:rPr lang="en-US" altLang="zh-TW" dirty="0">
                <a:solidFill>
                  <a:srgbClr val="FFC000"/>
                </a:solidFill>
              </a:rPr>
              <a:t>hexagonal</a:t>
            </a:r>
            <a:r>
              <a:rPr lang="en-US" altLang="zh-TW" dirty="0"/>
              <a:t>.</a:t>
            </a:r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digitization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65811"/>
              </p:ext>
            </p:extLst>
          </p:nvPr>
        </p:nvGraphicFramePr>
        <p:xfrm>
          <a:off x="2514600" y="4108600"/>
          <a:ext cx="3886200" cy="2003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hotoImpact" r:id="rId3" imgW="3990476" imgH="2057143" progId="PI3.Image">
                  <p:embed/>
                </p:oleObj>
              </mc:Choice>
              <mc:Fallback>
                <p:oleObj name="PhotoImpact" r:id="rId3" imgW="3990476" imgH="2057143" progId="PI3.Image">
                  <p:embed/>
                  <p:pic>
                    <p:nvPicPr>
                      <p:cNvPr id="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108600"/>
                        <a:ext cx="3886200" cy="20038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>
                    <a:effectLst/>
                  </a:rPr>
                  <a:t>The CIE 1931 color space </a:t>
                </a:r>
                <a:r>
                  <a:rPr lang="en-US" altLang="zh-TW" dirty="0">
                    <a:solidFill>
                      <a:srgbClr val="FFC000"/>
                    </a:solidFill>
                    <a:effectLst/>
                  </a:rPr>
                  <a:t>chromaticity diagram </a:t>
                </a:r>
                <a:r>
                  <a:rPr lang="en-US" altLang="zh-TW" dirty="0">
                    <a:effectLst/>
                  </a:rPr>
                  <a:t>(</a:t>
                </a:r>
                <a:r>
                  <a:rPr lang="zh-TW" altLang="en-US" dirty="0">
                    <a:effectLst/>
                  </a:rPr>
                  <a:t>色度圖</a:t>
                </a:r>
                <a:r>
                  <a:rPr lang="en-US" altLang="zh-TW" dirty="0">
                    <a:effectLst/>
                  </a:rPr>
                  <a:t>)</a:t>
                </a:r>
              </a:p>
              <a:p>
                <a:pPr lvl="1"/>
                <a:r>
                  <a:rPr lang="en-US" altLang="zh-TW" dirty="0">
                    <a:effectLst/>
                  </a:rPr>
                  <a:t>CIE chromaticity diagram is a projection of XYZ color space into a plane.</a:t>
                </a:r>
              </a:p>
              <a:p>
                <a:pPr lvl="1"/>
                <a:r>
                  <a:rPr lang="en-US" altLang="zh-TW" dirty="0">
                    <a:effectLst/>
                  </a:rPr>
                  <a:t>The </a:t>
                </a:r>
                <a:r>
                  <a:rPr lang="en-US" altLang="zh-TW" dirty="0">
                    <a:solidFill>
                      <a:srgbClr val="FFC000"/>
                    </a:solidFill>
                    <a:effectLst/>
                  </a:rPr>
                  <a:t>triangle</a:t>
                </a:r>
                <a:r>
                  <a:rPr lang="en-US" altLang="zh-TW" dirty="0">
                    <a:effectLst/>
                  </a:rPr>
                  <a:t> depicts a subset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effectLst/>
                  </a:rPr>
                  <a:t>of colors spanned by red,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effectLst/>
                  </a:rPr>
                  <a:t>green, and blue. These are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solidFill>
                      <a:srgbClr val="FFC000"/>
                    </a:solidFill>
                    <a:effectLst/>
                  </a:rPr>
                  <a:t>TV colors</a:t>
                </a:r>
                <a:r>
                  <a:rPr lang="en-US" altLang="zh-TW" dirty="0">
                    <a:effectLst/>
                  </a:rPr>
                  <a:t>, i.e., all possible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effectLst/>
                  </a:rPr>
                  <a:t>colors, which can be seen </a:t>
                </a:r>
                <a:br>
                  <a:rPr lang="en-US" altLang="zh-TW" dirty="0">
                    <a:effectLst/>
                  </a:rPr>
                </a:br>
                <a:r>
                  <a:rPr lang="en-US" altLang="zh-TW" dirty="0">
                    <a:effectLst/>
                  </a:rPr>
                  <a:t>on a CRT display.</a:t>
                </a:r>
              </a:p>
              <a:p>
                <a:pPr lvl="1"/>
                <a:r>
                  <a:rPr lang="en-US" altLang="zh-TW" dirty="0"/>
                  <a:t>Given X, Y, Z, then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y, z</a:t>
                </a:r>
                <a:r>
                  <a:rPr lang="en-US" altLang="zh-TW" dirty="0"/>
                  <a:t> can be</a:t>
                </a:r>
                <a:br>
                  <a:rPr lang="en-US" altLang="zh-TW" dirty="0"/>
                </a:br>
                <a:r>
                  <a:rPr lang="en-US" altLang="zh-TW" dirty="0"/>
                  <a:t> obtained by</a:t>
                </a:r>
              </a:p>
              <a:p>
                <a:pPr marL="365125" lvl="1" indent="0">
                  <a:buNone/>
                </a:pPr>
                <a:r>
                  <a:rPr lang="en-US" altLang="zh-TW" sz="240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r>
                  <a:rPr lang="en-US" altLang="zh-TW" sz="2400" dirty="0"/>
                  <a:t>;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𝑍</m:t>
                        </m:r>
                      </m:den>
                    </m:f>
                  </m:oMath>
                </a14:m>
                <a:endParaRPr lang="en-US" altLang="zh-TW" sz="2400" dirty="0"/>
              </a:p>
              <a:p>
                <a:pPr marL="365125" lvl="1" indent="0">
                  <a:buNone/>
                </a:pPr>
                <a:r>
                  <a:rPr lang="en-US" altLang="zh-TW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zh-TW" altLang="en-US" sz="19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7" t="-5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72993"/>
            <a:ext cx="3505200" cy="33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Display and printing devices use three selected real primary colors.</a:t>
            </a: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perceived by humans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012405" y="2929128"/>
            <a:ext cx="7271590" cy="3398471"/>
            <a:chOff x="1012405" y="2929128"/>
            <a:chExt cx="7271590" cy="3398471"/>
          </a:xfrm>
        </p:grpSpPr>
        <p:pic>
          <p:nvPicPr>
            <p:cNvPr id="40962" name="Picture 2" descr="C:\Documents and Settings\altit\Desktop\Sonka 4e Jpegs\93607_ch02\Figure 2.3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405" y="2929128"/>
              <a:ext cx="7271590" cy="3398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407" y="2937511"/>
              <a:ext cx="2416594" cy="262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4170" y="2929128"/>
              <a:ext cx="2409825" cy="262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2929128"/>
              <a:ext cx="2445169" cy="2625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RGB color space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spaces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41986" name="Picture 2" descr="C:\Documents and Settings\altit\Desktop\Sonka 4e Jpegs\93607_ch02\Figure 2.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66217"/>
            <a:ext cx="8387950" cy="307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81917"/>
            <a:ext cx="3187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1"/>
                <a:ext cx="8534400" cy="41910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sz="2000" dirty="0"/>
                  <a:t>One of the transformations between RGB and XYZ color space</a:t>
                </a:r>
              </a:p>
              <a:p>
                <a:pPr marL="0" indent="0">
                  <a:buNone/>
                </a:pPr>
                <a:r>
                  <a:rPr lang="en-US" altLang="zh-TW" sz="20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.24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−1.54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−0.50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−0.98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1.88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0.06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−0.20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1.06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TW" sz="2000" dirty="0"/>
                  <a:t> 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.41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0.36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0.18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0.21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0.72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0.07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0.12</m:t>
                              </m:r>
                            </m:e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0.95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sz="2000" dirty="0"/>
              </a:p>
              <a:p>
                <a:r>
                  <a:rPr lang="en-US" altLang="zh-TW" sz="2000" dirty="0">
                    <a:solidFill>
                      <a:srgbClr val="FFFF00"/>
                    </a:solidFill>
                  </a:rPr>
                  <a:t>CMY color space</a:t>
                </a:r>
                <a:r>
                  <a:rPr lang="en-US" altLang="zh-TW" sz="2000" dirty="0"/>
                  <a:t> (Cyan, Magenta, Yellow)</a:t>
                </a:r>
              </a:p>
              <a:p>
                <a:pPr lvl="1"/>
                <a:r>
                  <a:rPr lang="en-US" altLang="zh-TW" dirty="0"/>
                  <a:t>CMY color model uses </a:t>
                </a:r>
                <a:br>
                  <a:rPr lang="en-US" altLang="zh-TW" dirty="0"/>
                </a:br>
                <a:r>
                  <a:rPr lang="en-US" altLang="zh-TW" dirty="0"/>
                  <a:t>subtractive color mixing </a:t>
                </a:r>
                <a:br>
                  <a:rPr lang="en-US" altLang="zh-TW" dirty="0"/>
                </a:br>
                <a:r>
                  <a:rPr lang="en-US" altLang="zh-TW" dirty="0"/>
                  <a:t>which is used in printing</a:t>
                </a:r>
                <a:br>
                  <a:rPr lang="en-US" altLang="zh-TW" dirty="0"/>
                </a:br>
                <a:r>
                  <a:rPr lang="en-US" altLang="zh-TW" dirty="0"/>
                  <a:t>processes.</a:t>
                </a:r>
              </a:p>
              <a:p>
                <a:pPr lvl="1"/>
                <a:r>
                  <a:rPr lang="en-US" altLang="zh-TW" dirty="0"/>
                  <a:t>CMYK (K: black) stores </a:t>
                </a:r>
                <a:br>
                  <a:rPr lang="en-US" altLang="zh-TW" dirty="0"/>
                </a:br>
                <a:r>
                  <a:rPr lang="en-US" altLang="zh-TW" dirty="0"/>
                  <a:t>ink values for black in </a:t>
                </a:r>
                <a:br>
                  <a:rPr lang="en-US" altLang="zh-TW" dirty="0"/>
                </a:br>
                <a:r>
                  <a:rPr lang="en-US" altLang="zh-TW" dirty="0"/>
                  <a:t>addition.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1"/>
                <a:ext cx="8534400" cy="4191000"/>
              </a:xfrm>
              <a:blipFill>
                <a:blip r:embed="rId2"/>
                <a:stretch>
                  <a:fillRect l="-1714" t="-56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spaces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614416" y="3283516"/>
            <a:ext cx="3110484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https://www.w3schools.com/colors/colors_converter.asp</a:t>
            </a:r>
            <a:endParaRPr lang="zh-TW" altLang="en-US" sz="1200" dirty="0"/>
          </a:p>
        </p:txBody>
      </p:sp>
      <p:pic>
        <p:nvPicPr>
          <p:cNvPr id="14340" name="Picture 4" descr="https://intranet.mcad.edu/sites/default/files/userimages/Service__Bureau/subtractive-additi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71967"/>
            <a:ext cx="4229100" cy="24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09600" y="5547105"/>
            <a:ext cx="3764984" cy="7078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zh-TW" sz="1200" dirty="0"/>
              <a:t>減色法</a:t>
            </a:r>
            <a:r>
              <a:rPr lang="zh-TW" altLang="en-US" sz="1400" dirty="0"/>
              <a:t>https://zh.wikipedia.org/wiki/%E6%B8%9B%E8%89%B2%E6%B3%95</a:t>
            </a:r>
          </a:p>
        </p:txBody>
      </p:sp>
    </p:spTree>
    <p:extLst>
      <p:ext uri="{BB962C8B-B14F-4D97-AF65-F5344CB8AC3E}">
        <p14:creationId xmlns:p14="http://schemas.microsoft.com/office/powerpoint/2010/main" val="67063190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HSV color model (</a:t>
            </a:r>
            <a:r>
              <a:rPr lang="en-US" altLang="zh-TW" dirty="0">
                <a:solidFill>
                  <a:srgbClr val="FFC000"/>
                </a:solidFill>
              </a:rPr>
              <a:t>Hue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Saturation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rgbClr val="FFC000"/>
                </a:solidFill>
              </a:rPr>
              <a:t>Value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HSV color model is illustrated as a cylinder.</a:t>
            </a: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HSV </a:t>
            </a:r>
            <a:r>
              <a:rPr lang="en-US" altLang="zh-TW" dirty="0" err="1">
                <a:solidFill>
                  <a:srgbClr val="FFC000"/>
                </a:solidFill>
              </a:rPr>
              <a:t>v.s</a:t>
            </a:r>
            <a:r>
              <a:rPr lang="en-US" altLang="zh-TW" dirty="0">
                <a:solidFill>
                  <a:srgbClr val="FFC000"/>
                </a:solidFill>
              </a:rPr>
              <a:t>. HSL</a:t>
            </a:r>
            <a:r>
              <a:rPr lang="en-US" altLang="zh-TW" dirty="0"/>
              <a:t>:  https://en.wikipedia.org/wiki/HSL_and_HSV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spaces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4" y="3276600"/>
            <a:ext cx="3690938" cy="26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http://i.stack.imgur.com/LjbF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276600"/>
            <a:ext cx="3866701" cy="26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FFFF00"/>
                </a:solidFill>
              </a:rPr>
              <a:t>Palette images </a:t>
            </a:r>
            <a:r>
              <a:rPr lang="en-US" altLang="zh-TW" sz="2000" dirty="0"/>
              <a:t>(indexed images;</a:t>
            </a:r>
            <a:r>
              <a:rPr lang="zh-TW" altLang="zh-TW" sz="1800" dirty="0"/>
              <a:t>調色板</a:t>
            </a:r>
            <a:r>
              <a:rPr lang="en-US" altLang="zh-TW" sz="2000" dirty="0"/>
              <a:t>) provide a simple way to reduce the amount of data needed to represent an image.</a:t>
            </a:r>
          </a:p>
          <a:p>
            <a:pPr lvl="1"/>
            <a:r>
              <a:rPr lang="en-US" altLang="zh-TW" dirty="0"/>
              <a:t>The pixel values constitute a link to </a:t>
            </a:r>
            <a:r>
              <a:rPr lang="en-US" altLang="zh-TW" dirty="0">
                <a:solidFill>
                  <a:srgbClr val="FFC000"/>
                </a:solidFill>
              </a:rPr>
              <a:t>a lookup table </a:t>
            </a:r>
            <a:r>
              <a:rPr lang="en-US" altLang="zh-TW" dirty="0"/>
              <a:t>(palette; </a:t>
            </a:r>
            <a:r>
              <a:rPr lang="zh-TW" altLang="en-US" sz="1400" dirty="0"/>
              <a:t>調色板</a:t>
            </a:r>
            <a:r>
              <a:rPr lang="en-US" altLang="zh-TW" dirty="0"/>
              <a:t>).</a:t>
            </a:r>
          </a:p>
          <a:p>
            <a:pPr lvl="1"/>
            <a:r>
              <a:rPr lang="en-US" altLang="zh-TW" dirty="0"/>
              <a:t>The table contains as many entries as the range of possible values in the pixels which is typically 8 bits (256 values).</a:t>
            </a:r>
          </a:p>
          <a:p>
            <a:pPr lvl="1"/>
            <a:r>
              <a:rPr lang="en-US" altLang="zh-TW" dirty="0">
                <a:effectLst/>
              </a:rPr>
              <a:t>For example, (</a:t>
            </a:r>
            <a:r>
              <a:rPr lang="en-US" altLang="zh-TW" dirty="0">
                <a:solidFill>
                  <a:srgbClr val="00FF00"/>
                </a:solidFill>
                <a:effectLst/>
              </a:rPr>
              <a:t>8-bit color</a:t>
            </a:r>
            <a:r>
              <a:rPr lang="en-US" altLang="zh-TW" dirty="0">
                <a:effectLst/>
              </a:rPr>
              <a:t>, with three bits of red, three bits of green, and two bits of blue)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Palette images</a:t>
            </a:r>
            <a:endParaRPr lang="zh-TW" altLang="en-US" dirty="0"/>
          </a:p>
        </p:txBody>
      </p:sp>
      <p:pic>
        <p:nvPicPr>
          <p:cNvPr id="14338" name="Picture 2" descr="https://upload.wikimedia.org/wikipedia/commons/9/93/256colou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19600"/>
            <a:ext cx="6705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5361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16386" name="Picture 2" descr="「Palette images 中文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82036"/>
            <a:ext cx="7312026" cy="365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Palette images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9600" y="5558282"/>
            <a:ext cx="7007226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http://www.technologyuk.net/computing/computer-systems/display-adapter.shtml</a:t>
            </a:r>
          </a:p>
        </p:txBody>
      </p:sp>
    </p:spTree>
    <p:extLst>
      <p:ext uri="{BB962C8B-B14F-4D97-AF65-F5344CB8AC3E}">
        <p14:creationId xmlns:p14="http://schemas.microsoft.com/office/powerpoint/2010/main" val="2048288091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FFFF00"/>
                </a:solidFill>
              </a:rPr>
              <a:t>Color constancy </a:t>
            </a:r>
            <a:r>
              <a:rPr lang="en-US" altLang="zh-TW" sz="1800" dirty="0"/>
              <a:t>(</a:t>
            </a:r>
            <a:r>
              <a:rPr lang="zh-TW" altLang="en-US" sz="1800" dirty="0">
                <a:effectLst/>
              </a:rPr>
              <a:t>顏色恆定</a:t>
            </a:r>
            <a:r>
              <a:rPr lang="en-US" altLang="zh-TW" sz="1800" dirty="0">
                <a:effectLst/>
              </a:rPr>
              <a:t>)</a:t>
            </a:r>
            <a:endParaRPr lang="en-US" altLang="zh-TW" sz="1800" dirty="0"/>
          </a:p>
          <a:p>
            <a:pPr lvl="1"/>
            <a:r>
              <a:rPr lang="en-US" altLang="zh-TW" sz="1800" dirty="0"/>
              <a:t>Surfaces have different colors and brightness when viewed under different lights.</a:t>
            </a:r>
          </a:p>
          <a:p>
            <a:pPr lvl="1"/>
            <a:r>
              <a:rPr lang="en-US" altLang="zh-TW" sz="1800" dirty="0"/>
              <a:t>The human vision system is able to abstract to a certain degree from the illumination changes and perceive several instances of a particular color as the </a:t>
            </a:r>
            <a:r>
              <a:rPr lang="en-US" altLang="zh-TW" sz="1800" dirty="0">
                <a:solidFill>
                  <a:srgbClr val="FFC000"/>
                </a:solidFill>
              </a:rPr>
              <a:t>same</a:t>
            </a:r>
            <a:r>
              <a:rPr lang="en-US" altLang="zh-TW" sz="1800" dirty="0"/>
              <a:t>.</a:t>
            </a:r>
          </a:p>
          <a:p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Color constancy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75817"/>
            <a:ext cx="2921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913942"/>
            <a:ext cx="22860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Grids</a:t>
            </a:r>
            <a:endParaRPr lang="zh-TW" altLang="en-US"/>
          </a:p>
        </p:txBody>
      </p:sp>
      <p:pic>
        <p:nvPicPr>
          <p:cNvPr id="10242" name="Picture 2" descr="https://upload.wikimedia.org/wikipedia/commons/thumb/3/37/Bayer_pattern_on_sensor.svg/220px-Bayer_pattern_on_sensor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5" y="2438400"/>
            <a:ext cx="3169627" cy="206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66585" y="4684693"/>
            <a:ext cx="356006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The Bayer color filter mosaic. (Very common RGB filter.) Each two-by-two </a:t>
            </a:r>
            <a:r>
              <a:rPr lang="en-US" altLang="zh-TW" sz="1400" dirty="0" err="1">
                <a:solidFill>
                  <a:srgbClr val="252525"/>
                </a:solidFill>
                <a:latin typeface="Arial" panose="020B0604020202020204" pitchFamily="34" charset="0"/>
              </a:rPr>
              <a:t>submosaic</a:t>
            </a:r>
            <a:r>
              <a:rPr lang="en-US" altLang="zh-TW" sz="1400" dirty="0">
                <a:solidFill>
                  <a:srgbClr val="252525"/>
                </a:solidFill>
                <a:latin typeface="Arial" panose="020B0604020202020204" pitchFamily="34" charset="0"/>
              </a:rPr>
              <a:t> contains 2 green, 1 blue and 1 red filter, each covering one pixel sensor.</a:t>
            </a:r>
            <a:endParaRPr lang="zh-TW" altLang="en-US" sz="1400" dirty="0">
              <a:solidFill>
                <a:srgbClr val="252525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6585" y="5819001"/>
            <a:ext cx="356006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https://en.wikipedia.org/wiki/Color_filter_array</a:t>
            </a:r>
          </a:p>
        </p:txBody>
      </p:sp>
      <p:pic>
        <p:nvPicPr>
          <p:cNvPr id="10244" name="Picture 4" descr="http://www.siliconsoftware.de/download/live_docu/RT5/en/feature_blocks/PSBayer12/bayer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8510"/>
            <a:ext cx="4064635" cy="369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318317" y="4673594"/>
            <a:ext cx="45720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A Bayer filter camera uses a color filter array attached to a </a:t>
            </a:r>
            <a:r>
              <a:rPr lang="en-US" altLang="zh-TW" sz="1400" dirty="0" err="1">
                <a:solidFill>
                  <a:srgbClr val="4B4B4B"/>
                </a:solidFill>
                <a:latin typeface="Arial" panose="020B0604020202020204" pitchFamily="34" charset="0"/>
              </a:rPr>
              <a:t>monochomatic</a:t>
            </a:r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 sensor. The bilinear </a:t>
            </a:r>
            <a:r>
              <a:rPr lang="en-US" altLang="zh-TW" sz="1400" dirty="0" err="1">
                <a:solidFill>
                  <a:srgbClr val="4B4B4B"/>
                </a:solidFill>
                <a:latin typeface="Arial" panose="020B0604020202020204" pitchFamily="34" charset="0"/>
              </a:rPr>
              <a:t>demosaicing</a:t>
            </a:r>
            <a:r>
              <a:rPr lang="en-US" altLang="zh-TW" sz="1400" dirty="0">
                <a:solidFill>
                  <a:srgbClr val="4B4B4B"/>
                </a:solidFill>
                <a:latin typeface="Arial" panose="020B0604020202020204" pitchFamily="34" charset="0"/>
              </a:rPr>
              <a:t> algorithm performs the color reconstruction according to the Figures shown above.</a:t>
            </a:r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4318317" y="5730053"/>
            <a:ext cx="4572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zh-TW" altLang="en-US" sz="1200" dirty="0"/>
              <a:t>http://www.siliconsoftware.de/download/live_docu/RT5/en/feature_blocks/PSBayer12/PSBayer12_bilinear.html</a:t>
            </a:r>
            <a:r>
              <a:rPr lang="en-US" altLang="zh-TW" sz="1200" dirty="0"/>
              <a:t>(??)</a:t>
            </a:r>
            <a:endParaRPr lang="zh-TW" altLang="en-US" sz="1200" dirty="0"/>
          </a:p>
        </p:txBody>
      </p:sp>
      <p:sp>
        <p:nvSpPr>
          <p:cNvPr id="2" name="矩形 1"/>
          <p:cNvSpPr/>
          <p:nvPr/>
        </p:nvSpPr>
        <p:spPr>
          <a:xfrm>
            <a:off x="366585" y="6294070"/>
            <a:ext cx="6199133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zh-TW" sz="1200" dirty="0">
                <a:solidFill>
                  <a:srgbClr val="000000"/>
                </a:solidFill>
                <a:ea typeface="Linux Libertine"/>
              </a:rPr>
              <a:t>拜爾濾色鏡</a:t>
            </a:r>
            <a:r>
              <a:rPr lang="en-US" altLang="zh-TW" sz="1200" dirty="0">
                <a:solidFill>
                  <a:srgbClr val="000000"/>
                </a:solidFill>
                <a:ea typeface="Linux Libertine"/>
              </a:rPr>
              <a:t>(</a:t>
            </a:r>
            <a:r>
              <a:rPr lang="en-US" altLang="zh-TW" sz="1200" dirty="0"/>
              <a:t>Bayer filter) https://en.wikipedia.org/wiki/Bayer_filter</a:t>
            </a:r>
          </a:p>
          <a:p>
            <a:r>
              <a:rPr lang="en-US" altLang="zh-TW" sz="1200" dirty="0">
                <a:solidFill>
                  <a:srgbClr val="000000"/>
                </a:solidFill>
                <a:ea typeface="Linux Libertine"/>
              </a:rPr>
              <a:t>https://zh.wikipedia.org/wiki/%E6%8B%9C%E7%88%BE%E6%BF%BE%E8%89%B2%E9%8F%A1</a:t>
            </a:r>
            <a:endParaRPr lang="zh-TW" altLang="zh-TW" sz="1200" b="0" i="0" dirty="0">
              <a:solidFill>
                <a:srgbClr val="000000"/>
              </a:solidFill>
              <a:effectLst/>
              <a:ea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72227314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C000"/>
                </a:solidFill>
              </a:rPr>
              <a:t>Pixel</a:t>
            </a:r>
          </a:p>
          <a:p>
            <a:pPr lvl="1"/>
            <a:r>
              <a:rPr lang="en-US" altLang="zh-TW" dirty="0"/>
              <a:t>One infinitely small sampling point in the grid corresponds to one picture element also called a pixel or image element in the digital image.</a:t>
            </a:r>
          </a:p>
          <a:p>
            <a:pPr marL="265113" lvl="1"/>
            <a:r>
              <a:rPr lang="en-US" altLang="zh-TW" sz="2400" dirty="0">
                <a:solidFill>
                  <a:srgbClr val="FFC000"/>
                </a:solidFill>
              </a:rPr>
              <a:t>Voxel</a:t>
            </a:r>
          </a:p>
          <a:p>
            <a:pPr marL="623888" lvl="2"/>
            <a:r>
              <a:rPr lang="en-US" altLang="zh-TW" dirty="0"/>
              <a:t>In a 3D image, an image element is called a voxel (volume element)</a:t>
            </a:r>
          </a:p>
          <a:p>
            <a:pPr marL="365125" lvl="1" indent="0">
              <a:buNone/>
            </a:pPr>
            <a:endParaRPr lang="en-US" altLang="zh-TW" dirty="0"/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digitization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</p:spTree>
    <p:extLst>
      <p:ext uri="{BB962C8B-B14F-4D97-AF65-F5344CB8AC3E}">
        <p14:creationId xmlns:p14="http://schemas.microsoft.com/office/powerpoint/2010/main" val="22318480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381000" y="1524000"/>
            <a:ext cx="3352800" cy="4612806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The transition between continuous values of the </a:t>
            </a:r>
            <a:r>
              <a:rPr lang="en-US" altLang="zh-TW" sz="2000" dirty="0">
                <a:solidFill>
                  <a:srgbClr val="FFC000"/>
                </a:solidFill>
              </a:rPr>
              <a:t>image function 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C000"/>
                </a:solidFill>
              </a:rPr>
              <a:t>brightness</a:t>
            </a:r>
            <a:r>
              <a:rPr lang="en-US" altLang="zh-TW" sz="2000" dirty="0"/>
              <a:t>) and its digital equivalent is called </a:t>
            </a:r>
            <a:r>
              <a:rPr lang="en-US" altLang="zh-TW" sz="2000" dirty="0">
                <a:solidFill>
                  <a:srgbClr val="FFFF00"/>
                </a:solidFill>
              </a:rPr>
              <a:t>quantization</a:t>
            </a:r>
            <a:r>
              <a:rPr lang="en-US" altLang="zh-TW" sz="2000" dirty="0"/>
              <a:t>.</a:t>
            </a:r>
            <a:endParaRPr lang="zh-TW" altLang="en-US" sz="2000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Quantization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pic>
        <p:nvPicPr>
          <p:cNvPr id="12290" name="Picture 2" descr="C:\Documents and Settings\altit\Desktop\Sonka 4e Jpegs\93607_ch02\Figure 2.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8" y="813246"/>
            <a:ext cx="4953000" cy="548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Matric and topological properties of digital images</a:t>
            </a:r>
          </a:p>
          <a:p>
            <a:pPr lvl="1"/>
            <a:r>
              <a:rPr lang="en-US" altLang="zh-TW" dirty="0">
                <a:solidFill>
                  <a:srgbClr val="FFFF00"/>
                </a:solidFill>
              </a:rPr>
              <a:t>Distance (Matric)</a:t>
            </a:r>
          </a:p>
          <a:p>
            <a:pPr lvl="2"/>
            <a:r>
              <a:rPr lang="en-US" altLang="zh-TW" dirty="0"/>
              <a:t>Any function </a:t>
            </a:r>
            <a:r>
              <a:rPr lang="en-US" altLang="zh-TW" i="1" dirty="0"/>
              <a:t>D</a:t>
            </a:r>
            <a:r>
              <a:rPr lang="en-US" altLang="zh-TW" dirty="0"/>
              <a:t> holding the following three condition is a </a:t>
            </a:r>
            <a:r>
              <a:rPr lang="en-US" altLang="zh-TW" dirty="0">
                <a:solidFill>
                  <a:srgbClr val="FFFF00"/>
                </a:solidFill>
              </a:rPr>
              <a:t>distance</a:t>
            </a:r>
            <a:r>
              <a:rPr lang="en-US" altLang="zh-TW" dirty="0"/>
              <a:t> (or a metric)</a:t>
            </a:r>
          </a:p>
          <a:p>
            <a:pPr lvl="3"/>
            <a:r>
              <a:rPr lang="en-US" altLang="zh-TW" dirty="0">
                <a:solidFill>
                  <a:srgbClr val="FFC000"/>
                </a:solidFill>
              </a:rPr>
              <a:t>Identity  </a:t>
            </a:r>
          </a:p>
          <a:p>
            <a:pPr marL="1096963" lvl="3" indent="0">
              <a:buNone/>
            </a:pPr>
            <a:r>
              <a:rPr lang="en-US" altLang="zh-TW" dirty="0"/>
              <a:t>                       </a:t>
            </a:r>
          </a:p>
          <a:p>
            <a:pPr lvl="3"/>
            <a:r>
              <a:rPr lang="en-US" altLang="zh-TW" dirty="0">
                <a:solidFill>
                  <a:srgbClr val="FFC000"/>
                </a:solidFill>
              </a:rPr>
              <a:t>Symmetry</a:t>
            </a:r>
          </a:p>
          <a:p>
            <a:pPr marL="1096963" lvl="3" indent="0">
              <a:buNone/>
            </a:pPr>
            <a:endParaRPr lang="en-US" altLang="zh-TW" dirty="0"/>
          </a:p>
          <a:p>
            <a:pPr lvl="3"/>
            <a:r>
              <a:rPr lang="en-US" altLang="zh-TW" dirty="0">
                <a:solidFill>
                  <a:srgbClr val="FFC000"/>
                </a:solidFill>
              </a:rPr>
              <a:t>Triangular </a:t>
            </a:r>
            <a:r>
              <a:rPr lang="en-US" altLang="zh-TW" dirty="0" err="1">
                <a:solidFill>
                  <a:srgbClr val="FFC000"/>
                </a:solidFill>
              </a:rPr>
              <a:t>inequatility</a:t>
            </a:r>
            <a:endParaRPr lang="en-US" altLang="zh-TW" dirty="0">
              <a:solidFill>
                <a:srgbClr val="FFC000"/>
              </a:solidFill>
            </a:endParaRPr>
          </a:p>
          <a:p>
            <a:pPr lvl="2"/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Digital image properties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Processing, Analysis, and Machine Vision,  4</a:t>
            </a:r>
            <a:r>
              <a:rPr lang="en-US" sz="1200" baseline="30000" dirty="0"/>
              <a:t>th</a:t>
            </a:r>
            <a:r>
              <a:rPr lang="en-US" sz="1200" dirty="0"/>
              <a:t> Edition		                 </a:t>
            </a:r>
            <a:r>
              <a:rPr lang="en-US" sz="1200" dirty="0" err="1"/>
              <a:t>Sonka</a:t>
            </a:r>
            <a:r>
              <a:rPr lang="en-US" sz="1200" dirty="0"/>
              <a:t>, </a:t>
            </a:r>
            <a:r>
              <a:rPr lang="en-US" sz="1200" dirty="0" err="1"/>
              <a:t>Hlavac</a:t>
            </a:r>
            <a:r>
              <a:rPr lang="en-US" sz="1200" dirty="0"/>
              <a:t> &amp; Boyle</a:t>
            </a:r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790023"/>
              </p:ext>
            </p:extLst>
          </p:nvPr>
        </p:nvGraphicFramePr>
        <p:xfrm>
          <a:off x="2057400" y="3655141"/>
          <a:ext cx="1310049" cy="350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761760" imgH="203040" progId="Equation.DSMT4">
                  <p:embed/>
                </p:oleObj>
              </mc:Choice>
              <mc:Fallback>
                <p:oleObj name="Equation" r:id="rId3" imgW="761760" imgH="203040" progId="Equation.DSMT4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655141"/>
                        <a:ext cx="1310049" cy="350523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195234"/>
              </p:ext>
            </p:extLst>
          </p:nvPr>
        </p:nvGraphicFramePr>
        <p:xfrm>
          <a:off x="2057400" y="4453352"/>
          <a:ext cx="1981200" cy="34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5" imgW="1155600" imgH="203040" progId="Equation.DSMT4">
                  <p:embed/>
                </p:oleObj>
              </mc:Choice>
              <mc:Fallback>
                <p:oleObj name="Equation" r:id="rId5" imgW="1155600" imgH="203040" progId="Equation.DSMT4">
                  <p:embed/>
                  <p:pic>
                    <p:nvPicPr>
                      <p:cNvPr id="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453352"/>
                        <a:ext cx="1981200" cy="347450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901631"/>
              </p:ext>
            </p:extLst>
          </p:nvPr>
        </p:nvGraphicFramePr>
        <p:xfrm>
          <a:off x="2057400" y="5312274"/>
          <a:ext cx="2964520" cy="358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7" imgW="1676160" imgH="203040" progId="Equation.DSMT4">
                  <p:embed/>
                </p:oleObj>
              </mc:Choice>
              <mc:Fallback>
                <p:oleObj name="Equation" r:id="rId7" imgW="1676160" imgH="203040" progId="Equation.DSMT4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312274"/>
                        <a:ext cx="2964520" cy="358393"/>
                      </a:xfrm>
                      <a:prstGeom prst="rect">
                        <a:avLst/>
                      </a:prstGeom>
                      <a:solidFill>
                        <a:schemeClr val="tx1">
                          <a:alpha val="8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3607012" y="3659923"/>
            <a:ext cx="2082375" cy="358462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US" altLang="zh-TW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altLang="zh-TW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TW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C189338A-5F80-46E9-900C-399CB380E3A7}"/>
                  </a:ext>
                </a:extLst>
              </p14:cNvPr>
              <p14:cNvContentPartPr/>
              <p14:nvPr/>
            </p14:nvContentPartPr>
            <p14:xfrm>
              <a:off x="7940942" y="4903158"/>
              <a:ext cx="29160" cy="1008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C189338A-5F80-46E9-900C-399CB380E3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31942" y="4894518"/>
                <a:ext cx="4680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5525895"/>
      </p:ext>
    </p:extLst>
  </p:cSld>
  <p:clrMapOvr>
    <a:masterClrMapping/>
  </p:clrMapOvr>
  <p:transition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3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1_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22816</TotalTime>
  <Words>4325</Words>
  <Application>Microsoft Office PowerPoint</Application>
  <PresentationFormat>如螢幕大小 (4:3)</PresentationFormat>
  <Paragraphs>691</Paragraphs>
  <Slides>57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5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57</vt:i4>
      </vt:variant>
    </vt:vector>
  </HeadingPairs>
  <TitlesOfParts>
    <vt:vector size="79" baseType="lpstr">
      <vt:lpstr>Arial Unicode MS</vt:lpstr>
      <vt:lpstr>inherit</vt:lpstr>
      <vt:lpstr>Linux Libertine</vt:lpstr>
      <vt:lpstr>微軟正黑體</vt:lpstr>
      <vt:lpstr>新細明體</vt:lpstr>
      <vt:lpstr>Arial</vt:lpstr>
      <vt:lpstr>Bookman Old Style</vt:lpstr>
      <vt:lpstr>Calibri</vt:lpstr>
      <vt:lpstr>Calibri Light</vt:lpstr>
      <vt:lpstr>Cambria Math</vt:lpstr>
      <vt:lpstr>Rockwell</vt:lpstr>
      <vt:lpstr>Times New Roman</vt:lpstr>
      <vt:lpstr>Trebuchet MS</vt:lpstr>
      <vt:lpstr>Wingdings</vt:lpstr>
      <vt:lpstr>Wingdings 3</vt:lpstr>
      <vt:lpstr>Kilter</vt:lpstr>
      <vt:lpstr>Damask</vt:lpstr>
      <vt:lpstr>回顧</vt:lpstr>
      <vt:lpstr>多面向</vt:lpstr>
      <vt:lpstr>1_回顧</vt:lpstr>
      <vt:lpstr>PhotoImpact</vt:lpstr>
      <vt:lpstr>Equation</vt:lpstr>
      <vt:lpstr>Chapter 2</vt:lpstr>
      <vt:lpstr>Image representations, a few concepts</vt:lpstr>
      <vt:lpstr>Projection geometry</vt:lpstr>
      <vt:lpstr>Image representations, a few concepts</vt:lpstr>
      <vt:lpstr>Image digitization</vt:lpstr>
      <vt:lpstr>Grids</vt:lpstr>
      <vt:lpstr>Image digitization</vt:lpstr>
      <vt:lpstr>Quantization</vt:lpstr>
      <vt:lpstr>Digital image properties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Algorithm 2.1: Distance transformation</vt:lpstr>
      <vt:lpstr>PowerPoint 簡報</vt:lpstr>
      <vt:lpstr>Matric and topological properties of digital images</vt:lpstr>
      <vt:lpstr>Matric and topological properties of digital images</vt:lpstr>
      <vt:lpstr>Matric and topological properties of digital images</vt:lpstr>
      <vt:lpstr>Matric and topological properties of digital images</vt:lpstr>
      <vt:lpstr>Topological properties</vt:lpstr>
      <vt:lpstr>Matric and topological properties of digital images</vt:lpstr>
      <vt:lpstr>Histograms</vt:lpstr>
      <vt:lpstr>Entropy</vt:lpstr>
      <vt:lpstr>Visual perception of the image</vt:lpstr>
      <vt:lpstr>Visual perception of the image</vt:lpstr>
      <vt:lpstr>Visual perception of the image</vt:lpstr>
      <vt:lpstr>Visual perception of the image</vt:lpstr>
      <vt:lpstr>If something is rotating – go home, you need a break! </vt:lpstr>
      <vt:lpstr>Visual perception of the image</vt:lpstr>
      <vt:lpstr>Visual perception of the image</vt:lpstr>
      <vt:lpstr>Image quality</vt:lpstr>
      <vt:lpstr>Noise in images</vt:lpstr>
      <vt:lpstr>Noise in images</vt:lpstr>
      <vt:lpstr>Algorithm 2.3: Generation of additive, zero mean Gaussian noise</vt:lpstr>
      <vt:lpstr>Box–Muller transform</vt:lpstr>
      <vt:lpstr>Noise in images</vt:lpstr>
      <vt:lpstr>Noise in images</vt:lpstr>
      <vt:lpstr>Noise in images</vt:lpstr>
      <vt:lpstr>Color images</vt:lpstr>
      <vt:lpstr>Physics of color</vt:lpstr>
      <vt:lpstr>Electromagnetic spectrum</vt:lpstr>
      <vt:lpstr>Physics of color</vt:lpstr>
      <vt:lpstr>Color perceived by humans</vt:lpstr>
      <vt:lpstr>Color perceived by humans</vt:lpstr>
      <vt:lpstr>Color perceived by humans</vt:lpstr>
      <vt:lpstr>Color perceived by humans</vt:lpstr>
      <vt:lpstr>Color perceived by humans</vt:lpstr>
      <vt:lpstr>Color perceived by humans</vt:lpstr>
      <vt:lpstr>Color perceived by humans</vt:lpstr>
      <vt:lpstr>Color spaces</vt:lpstr>
      <vt:lpstr>Color spaces</vt:lpstr>
      <vt:lpstr>Color spaces</vt:lpstr>
      <vt:lpstr>Palette images</vt:lpstr>
      <vt:lpstr>Palette images</vt:lpstr>
      <vt:lpstr>Color constancy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violet</cp:lastModifiedBy>
  <cp:revision>406</cp:revision>
  <dcterms:created xsi:type="dcterms:W3CDTF">2013-10-11T17:23:38Z</dcterms:created>
  <dcterms:modified xsi:type="dcterms:W3CDTF">2021-10-14T03:47:51Z</dcterms:modified>
</cp:coreProperties>
</file>